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57" r:id="rId2"/>
    <p:sldId id="259" r:id="rId3"/>
    <p:sldId id="260" r:id="rId4"/>
    <p:sldId id="330" r:id="rId5"/>
    <p:sldId id="264" r:id="rId6"/>
    <p:sldId id="337" r:id="rId7"/>
    <p:sldId id="270" r:id="rId8"/>
    <p:sldId id="331" r:id="rId9"/>
    <p:sldId id="273" r:id="rId10"/>
    <p:sldId id="321" r:id="rId11"/>
    <p:sldId id="274" r:id="rId12"/>
    <p:sldId id="315" r:id="rId13"/>
    <p:sldId id="275" r:id="rId14"/>
    <p:sldId id="276" r:id="rId15"/>
    <p:sldId id="322" r:id="rId16"/>
    <p:sldId id="339" r:id="rId17"/>
    <p:sldId id="340" r:id="rId18"/>
    <p:sldId id="332" r:id="rId19"/>
    <p:sldId id="341" r:id="rId20"/>
    <p:sldId id="282" r:id="rId21"/>
    <p:sldId id="316" r:id="rId22"/>
    <p:sldId id="333" r:id="rId23"/>
    <p:sldId id="334" r:id="rId24"/>
    <p:sldId id="287" r:id="rId25"/>
    <p:sldId id="325" r:id="rId26"/>
    <p:sldId id="288" r:id="rId27"/>
    <p:sldId id="289" r:id="rId28"/>
    <p:sldId id="290" r:id="rId29"/>
    <p:sldId id="291" r:id="rId30"/>
    <p:sldId id="335" r:id="rId31"/>
    <p:sldId id="294" r:id="rId32"/>
    <p:sldId id="304" r:id="rId33"/>
    <p:sldId id="305" r:id="rId34"/>
    <p:sldId id="308" r:id="rId35"/>
    <p:sldId id="306" r:id="rId36"/>
    <p:sldId id="317" r:id="rId37"/>
    <p:sldId id="307" r:id="rId38"/>
    <p:sldId id="328" r:id="rId39"/>
    <p:sldId id="309" r:id="rId40"/>
    <p:sldId id="318" r:id="rId41"/>
    <p:sldId id="310" r:id="rId42"/>
    <p:sldId id="327" r:id="rId43"/>
    <p:sldId id="336" r:id="rId44"/>
    <p:sldId id="313" r:id="rId45"/>
    <p:sldId id="314" r:id="rId4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eburg, Dorrie" initials="SD" lastIdx="2" clrIdx="0"/>
  <p:cmAuthor id="2" name="Spencer, Sarah" initials="SS"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B6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45" autoAdjust="0"/>
    <p:restoredTop sz="94674"/>
  </p:normalViewPr>
  <p:slideViewPr>
    <p:cSldViewPr snapToGrid="0" snapToObjects="1">
      <p:cViewPr varScale="1">
        <p:scale>
          <a:sx n="83" d="100"/>
          <a:sy n="83" d="100"/>
        </p:scale>
        <p:origin x="821" y="7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3C71B58-2E9D-41E9-9741-4941759BD71B}" type="datetimeFigureOut">
              <a:rPr lang="en-US" smtClean="0"/>
              <a:t>9/9/2020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76DA470-52B7-4BF4-915E-6BA6DE24F351}" type="slidenum">
              <a:rPr lang="en-US" smtClean="0"/>
              <a:t>‹#›</a:t>
            </a:fld>
            <a:endParaRPr lang="en-US"/>
          </a:p>
        </p:txBody>
      </p:sp>
    </p:spTree>
    <p:extLst>
      <p:ext uri="{BB962C8B-B14F-4D97-AF65-F5344CB8AC3E}">
        <p14:creationId xmlns:p14="http://schemas.microsoft.com/office/powerpoint/2010/main" val="3021243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607036A-115E-D74A-9A4D-6FC8D9AB57B4}" type="datetimeFigureOut">
              <a:rPr lang="en-US" smtClean="0"/>
              <a:t>9/9/2020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5A0C2E7-9536-2444-A231-079AE0456D84}" type="slidenum">
              <a:rPr lang="en-US" smtClean="0"/>
              <a:t>‹#›</a:t>
            </a:fld>
            <a:endParaRPr lang="en-US"/>
          </a:p>
        </p:txBody>
      </p:sp>
    </p:spTree>
    <p:extLst>
      <p:ext uri="{BB962C8B-B14F-4D97-AF65-F5344CB8AC3E}">
        <p14:creationId xmlns:p14="http://schemas.microsoft.com/office/powerpoint/2010/main" val="1164907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8669">
              <a:defRPr/>
            </a:pPr>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1</a:t>
            </a:fld>
            <a:endParaRPr lang="en-US"/>
          </a:p>
        </p:txBody>
      </p:sp>
    </p:spTree>
    <p:extLst>
      <p:ext uri="{BB962C8B-B14F-4D97-AF65-F5344CB8AC3E}">
        <p14:creationId xmlns:p14="http://schemas.microsoft.com/office/powerpoint/2010/main" val="646180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11</a:t>
            </a:fld>
            <a:endParaRPr lang="en-US"/>
          </a:p>
        </p:txBody>
      </p:sp>
    </p:spTree>
    <p:extLst>
      <p:ext uri="{BB962C8B-B14F-4D97-AF65-F5344CB8AC3E}">
        <p14:creationId xmlns:p14="http://schemas.microsoft.com/office/powerpoint/2010/main" val="1299188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12</a:t>
            </a:fld>
            <a:endParaRPr lang="en-US"/>
          </a:p>
        </p:txBody>
      </p:sp>
    </p:spTree>
    <p:extLst>
      <p:ext uri="{BB962C8B-B14F-4D97-AF65-F5344CB8AC3E}">
        <p14:creationId xmlns:p14="http://schemas.microsoft.com/office/powerpoint/2010/main" val="1444564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8669">
              <a:defRPr/>
            </a:pPr>
            <a:r>
              <a:rPr lang="en-US" dirty="0"/>
              <a:t>One of the most critical components of our workshops is the identification of a target salary and benefits.</a:t>
            </a:r>
          </a:p>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13</a:t>
            </a:fld>
            <a:endParaRPr lang="en-US"/>
          </a:p>
        </p:txBody>
      </p:sp>
    </p:spTree>
    <p:extLst>
      <p:ext uri="{BB962C8B-B14F-4D97-AF65-F5344CB8AC3E}">
        <p14:creationId xmlns:p14="http://schemas.microsoft.com/office/powerpoint/2010/main" val="1965688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14</a:t>
            </a:fld>
            <a:endParaRPr lang="en-US"/>
          </a:p>
        </p:txBody>
      </p:sp>
    </p:spTree>
    <p:extLst>
      <p:ext uri="{BB962C8B-B14F-4D97-AF65-F5344CB8AC3E}">
        <p14:creationId xmlns:p14="http://schemas.microsoft.com/office/powerpoint/2010/main" val="2104939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15</a:t>
            </a:fld>
            <a:endParaRPr lang="en-US"/>
          </a:p>
        </p:txBody>
      </p:sp>
    </p:spTree>
    <p:extLst>
      <p:ext uri="{BB962C8B-B14F-4D97-AF65-F5344CB8AC3E}">
        <p14:creationId xmlns:p14="http://schemas.microsoft.com/office/powerpoint/2010/main" val="1861522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16</a:t>
            </a:fld>
            <a:endParaRPr lang="en-US"/>
          </a:p>
        </p:txBody>
      </p:sp>
    </p:spTree>
    <p:extLst>
      <p:ext uri="{BB962C8B-B14F-4D97-AF65-F5344CB8AC3E}">
        <p14:creationId xmlns:p14="http://schemas.microsoft.com/office/powerpoint/2010/main" val="1975583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Salary Mid-Point – Target Salary = 71, 895</a:t>
            </a:r>
          </a:p>
          <a:p>
            <a:endParaRPr lang="en-US" dirty="0"/>
          </a:p>
          <a:p>
            <a:r>
              <a:rPr lang="en-US" dirty="0"/>
              <a:t>Target Salary</a:t>
            </a:r>
            <a:r>
              <a:rPr lang="en-US" baseline="0" dirty="0"/>
              <a:t> Range - $72 - $78K</a:t>
            </a:r>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17</a:t>
            </a:fld>
            <a:endParaRPr lang="en-US"/>
          </a:p>
        </p:txBody>
      </p:sp>
    </p:spTree>
    <p:extLst>
      <p:ext uri="{BB962C8B-B14F-4D97-AF65-F5344CB8AC3E}">
        <p14:creationId xmlns:p14="http://schemas.microsoft.com/office/powerpoint/2010/main" val="28609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83AD8BE-D053-5E42-BAAA-4B04A83DFC72}" type="slidenum">
              <a:rPr lang="en-US" smtClean="0"/>
              <a:t>18</a:t>
            </a:fld>
            <a:endParaRPr lang="en-US"/>
          </a:p>
        </p:txBody>
      </p:sp>
    </p:spTree>
    <p:extLst>
      <p:ext uri="{BB962C8B-B14F-4D97-AF65-F5344CB8AC3E}">
        <p14:creationId xmlns:p14="http://schemas.microsoft.com/office/powerpoint/2010/main" val="3449775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83AD8BE-D053-5E42-BAAA-4B04A83DFC72}" type="slidenum">
              <a:rPr lang="en-US" smtClean="0"/>
              <a:t>20</a:t>
            </a:fld>
            <a:endParaRPr lang="en-US"/>
          </a:p>
        </p:txBody>
      </p:sp>
    </p:spTree>
    <p:extLst>
      <p:ext uri="{BB962C8B-B14F-4D97-AF65-F5344CB8AC3E}">
        <p14:creationId xmlns:p14="http://schemas.microsoft.com/office/powerpoint/2010/main" val="497160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83AD8BE-D053-5E42-BAAA-4B04A83DFC72}" type="slidenum">
              <a:rPr lang="en-US" smtClean="0"/>
              <a:t>22</a:t>
            </a:fld>
            <a:endParaRPr lang="en-US"/>
          </a:p>
        </p:txBody>
      </p:sp>
    </p:spTree>
    <p:extLst>
      <p:ext uri="{BB962C8B-B14F-4D97-AF65-F5344CB8AC3E}">
        <p14:creationId xmlns:p14="http://schemas.microsoft.com/office/powerpoint/2010/main" val="3333474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of you might already be familiar with the core components of salary negotiation, but as I mentioned we’ve made a lot of changes in the structure and delivery of the content and have launched new curricula and materials. We’ve been busy retraining current facilitators and adding many new ones to our ranks.  </a:t>
            </a:r>
          </a:p>
          <a:p>
            <a:endParaRPr lang="en-US" baseline="0" dirty="0"/>
          </a:p>
          <a:p>
            <a:r>
              <a:rPr lang="en-US" baseline="0" dirty="0"/>
              <a:t>The new workshops are shorter, streamlined, and more interactive, and they offer chances for experiential learning throughout the workshop.  </a:t>
            </a:r>
          </a:p>
          <a:p>
            <a:endParaRPr lang="en-US" baseline="0" dirty="0"/>
          </a:p>
          <a:p>
            <a:r>
              <a:rPr lang="en-US" dirty="0"/>
              <a:t>Workshops are designed to be 2 hours long, and each one </a:t>
            </a:r>
            <a:r>
              <a:rPr lang="en-US" baseline="0" dirty="0"/>
              <a:t>teaches participants our 4 steps to salary negotiation:</a:t>
            </a:r>
          </a:p>
          <a:p>
            <a:endParaRPr lang="en-US" baseline="0" dirty="0"/>
          </a:p>
          <a:p>
            <a:pPr marL="176001" indent="-176001">
              <a:buFontTx/>
              <a:buChar char="-"/>
            </a:pPr>
            <a:r>
              <a:rPr lang="en-US" baseline="0" dirty="0"/>
              <a:t>Knowing your value</a:t>
            </a:r>
          </a:p>
          <a:p>
            <a:pPr marL="176001" indent="-176001">
              <a:buFontTx/>
              <a:buChar char="-"/>
            </a:pPr>
            <a:r>
              <a:rPr lang="en-US" baseline="0" dirty="0"/>
              <a:t>Learning how to objectively identify target goals for salary and benefits</a:t>
            </a:r>
          </a:p>
          <a:p>
            <a:pPr marL="176001" indent="-176001">
              <a:buFontTx/>
              <a:buChar char="-"/>
            </a:pPr>
            <a:r>
              <a:rPr lang="en-US" baseline="0" dirty="0"/>
              <a:t>Understanding how to approach negotiation persuasively and strategically</a:t>
            </a:r>
          </a:p>
          <a:p>
            <a:pPr marL="176001" indent="-176001">
              <a:buFontTx/>
              <a:buChar char="-"/>
            </a:pPr>
            <a:r>
              <a:rPr lang="en-US" baseline="0" dirty="0"/>
              <a:t>And finally, the importance of practice out loud and often as you prepare</a:t>
            </a:r>
          </a:p>
          <a:p>
            <a:endParaRPr lang="en-US" dirty="0"/>
          </a:p>
          <a:p>
            <a:pPr defTabSz="938669">
              <a:defRPr/>
            </a:pPr>
            <a:r>
              <a:rPr lang="en-US" dirty="0"/>
              <a:t>The programs are designed to empower women with the skills and confidence they need to successfully negotiate salary and benefits. By learning these critical steps to negotiation and practicing effective language, participants gain valuable skills they can use throughout their lives — well beyond their next negotiation.</a:t>
            </a:r>
          </a:p>
          <a:p>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2</a:t>
            </a:fld>
            <a:endParaRPr lang="en-US"/>
          </a:p>
        </p:txBody>
      </p:sp>
    </p:spTree>
    <p:extLst>
      <p:ext uri="{BB962C8B-B14F-4D97-AF65-F5344CB8AC3E}">
        <p14:creationId xmlns:p14="http://schemas.microsoft.com/office/powerpoint/2010/main" val="1562840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23</a:t>
            </a:fld>
            <a:endParaRPr lang="en-US"/>
          </a:p>
        </p:txBody>
      </p:sp>
    </p:spTree>
    <p:extLst>
      <p:ext uri="{BB962C8B-B14F-4D97-AF65-F5344CB8AC3E}">
        <p14:creationId xmlns:p14="http://schemas.microsoft.com/office/powerpoint/2010/main" val="315276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8669">
              <a:defRPr/>
            </a:pPr>
            <a:r>
              <a:rPr lang="en-US" dirty="0"/>
              <a:t>Up to this point, we have discussed strategies and tools to be highly objective during negotiations. For the rest of this workshop, we are going to focus on ways to become highly </a:t>
            </a:r>
            <a:r>
              <a:rPr lang="en-US" b="1" dirty="0"/>
              <a:t>strategic</a:t>
            </a:r>
            <a:r>
              <a:rPr lang="en-US" dirty="0"/>
              <a:t> and highly </a:t>
            </a:r>
            <a:r>
              <a:rPr lang="en-US" b="1" dirty="0"/>
              <a:t>persuasive</a:t>
            </a:r>
            <a:r>
              <a:rPr lang="en-US" dirty="0"/>
              <a:t>. </a:t>
            </a:r>
          </a:p>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24</a:t>
            </a:fld>
            <a:endParaRPr lang="en-US"/>
          </a:p>
        </p:txBody>
      </p:sp>
    </p:spTree>
    <p:extLst>
      <p:ext uri="{BB962C8B-B14F-4D97-AF65-F5344CB8AC3E}">
        <p14:creationId xmlns:p14="http://schemas.microsoft.com/office/powerpoint/2010/main" val="1057399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25</a:t>
            </a:fld>
            <a:endParaRPr lang="en-US"/>
          </a:p>
        </p:txBody>
      </p:sp>
    </p:spTree>
    <p:extLst>
      <p:ext uri="{BB962C8B-B14F-4D97-AF65-F5344CB8AC3E}">
        <p14:creationId xmlns:p14="http://schemas.microsoft.com/office/powerpoint/2010/main" val="2545932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174A7C"/>
              </a:solidFill>
            </a:endParaRPr>
          </a:p>
        </p:txBody>
      </p:sp>
      <p:sp>
        <p:nvSpPr>
          <p:cNvPr id="4" name="Slide Number Placeholder 3"/>
          <p:cNvSpPr>
            <a:spLocks noGrp="1"/>
          </p:cNvSpPr>
          <p:nvPr>
            <p:ph type="sldNum" sz="quarter" idx="10"/>
          </p:nvPr>
        </p:nvSpPr>
        <p:spPr/>
        <p:txBody>
          <a:bodyPr/>
          <a:lstStyle/>
          <a:p>
            <a:fld id="{983AD8BE-D053-5E42-BAAA-4B04A83DFC72}" type="slidenum">
              <a:rPr lang="en-US" smtClean="0"/>
              <a:t>27</a:t>
            </a:fld>
            <a:endParaRPr lang="en-US"/>
          </a:p>
        </p:txBody>
      </p:sp>
    </p:spTree>
    <p:extLst>
      <p:ext uri="{BB962C8B-B14F-4D97-AF65-F5344CB8AC3E}">
        <p14:creationId xmlns:p14="http://schemas.microsoft.com/office/powerpoint/2010/main" val="2052772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28</a:t>
            </a:fld>
            <a:endParaRPr lang="en-US"/>
          </a:p>
        </p:txBody>
      </p:sp>
    </p:spTree>
    <p:extLst>
      <p:ext uri="{BB962C8B-B14F-4D97-AF65-F5344CB8AC3E}">
        <p14:creationId xmlns:p14="http://schemas.microsoft.com/office/powerpoint/2010/main" val="450013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29</a:t>
            </a:fld>
            <a:endParaRPr lang="en-US"/>
          </a:p>
        </p:txBody>
      </p:sp>
    </p:spTree>
    <p:extLst>
      <p:ext uri="{BB962C8B-B14F-4D97-AF65-F5344CB8AC3E}">
        <p14:creationId xmlns:p14="http://schemas.microsoft.com/office/powerpoint/2010/main" val="778535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30</a:t>
            </a:fld>
            <a:endParaRPr lang="en-US"/>
          </a:p>
        </p:txBody>
      </p:sp>
    </p:spTree>
    <p:extLst>
      <p:ext uri="{BB962C8B-B14F-4D97-AF65-F5344CB8AC3E}">
        <p14:creationId xmlns:p14="http://schemas.microsoft.com/office/powerpoint/2010/main" val="3926636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31</a:t>
            </a:fld>
            <a:endParaRPr lang="en-US"/>
          </a:p>
        </p:txBody>
      </p:sp>
    </p:spTree>
    <p:extLst>
      <p:ext uri="{BB962C8B-B14F-4D97-AF65-F5344CB8AC3E}">
        <p14:creationId xmlns:p14="http://schemas.microsoft.com/office/powerpoint/2010/main" val="136366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32</a:t>
            </a:fld>
            <a:endParaRPr lang="en-US"/>
          </a:p>
        </p:txBody>
      </p:sp>
    </p:spTree>
    <p:extLst>
      <p:ext uri="{BB962C8B-B14F-4D97-AF65-F5344CB8AC3E}">
        <p14:creationId xmlns:p14="http://schemas.microsoft.com/office/powerpoint/2010/main" val="445146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role-play for a few minutes to get some practice. </a:t>
            </a:r>
          </a:p>
          <a:p>
            <a:endParaRPr lang="en-US" dirty="0"/>
          </a:p>
          <a:p>
            <a:r>
              <a:rPr lang="en-US" dirty="0"/>
              <a:t>As I’ve been saying throughout this workshop, practice is an important step in preparing for salary negotiation. I’m going to give you instructions first, so listen carefully before you start moving. </a:t>
            </a:r>
          </a:p>
          <a:p>
            <a:r>
              <a:rPr lang="en-US" dirty="0"/>
              <a:t> </a:t>
            </a:r>
          </a:p>
          <a:p>
            <a:r>
              <a:rPr lang="en-US" dirty="0"/>
              <a:t>We are going to do a role-play exercise of a negotiation between an employee and employer, and we are going to do it twice so that each of you gets to play the employee role and the employer role. Before we get started, I’m going to give you three minutes to prepare a negotiation strategy. Fill out the employee prep side of this worksheet. We want this role-play to be as realistic as possible, so we are going to let you choose what job you want to negotiate for when you are playing the employee. Then I’ll give further instructions. Employees, make sure you tell your partner what job you want to negotiate for and very briefly describe it. </a:t>
            </a:r>
          </a:p>
          <a:p>
            <a:r>
              <a:rPr lang="en-US" dirty="0"/>
              <a:t> </a:t>
            </a:r>
          </a:p>
          <a:p>
            <a:r>
              <a:rPr lang="en-US" i="1" dirty="0"/>
              <a:t>Give them three minutes to fill out the worksheet, and then give them two to three additional minutes to find a partner and determine roles. If there are an odd number of participants, step in for anyone who is not matched up.</a:t>
            </a:r>
            <a:endParaRPr lang="en-US" dirty="0"/>
          </a:p>
          <a:p>
            <a:r>
              <a:rPr lang="en-US" dirty="0"/>
              <a:t> </a:t>
            </a:r>
          </a:p>
          <a:p>
            <a:r>
              <a:rPr lang="en-US" dirty="0"/>
              <a:t>I’ll show the first set of employers a salary range that you are authorized to negotiate within for this position. Assume that this number is based on your organization’s budget and what you think the job is worth. Remember, you do not want to lowball your employee — good salaries retain good employees!</a:t>
            </a:r>
          </a:p>
          <a:p>
            <a:r>
              <a:rPr lang="en-US" dirty="0"/>
              <a:t> </a:t>
            </a:r>
          </a:p>
          <a:p>
            <a:r>
              <a:rPr lang="en-US" dirty="0"/>
              <a:t>I’ll also be showing the first set of employees your target salary range. You can write it down on page 21. As you look at this range, assume that you have already been offered the job and have done your research. This includes picking a target salary in the range. </a:t>
            </a:r>
          </a:p>
          <a:p>
            <a:r>
              <a:rPr lang="en-US" dirty="0"/>
              <a:t> </a:t>
            </a:r>
          </a:p>
          <a:p>
            <a:r>
              <a:rPr lang="en-US" dirty="0"/>
              <a:t>Remember, you want your employer to name a salary first. Once she does, you should use your workbook to respond. If you give a counteroffer, aim high but be realistic. </a:t>
            </a:r>
          </a:p>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33</a:t>
            </a:fld>
            <a:endParaRPr lang="en-US"/>
          </a:p>
        </p:txBody>
      </p:sp>
    </p:spTree>
    <p:extLst>
      <p:ext uri="{BB962C8B-B14F-4D97-AF65-F5344CB8AC3E}">
        <p14:creationId xmlns:p14="http://schemas.microsoft.com/office/powerpoint/2010/main" val="1222684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3</a:t>
            </a:fld>
            <a:endParaRPr lang="en-US"/>
          </a:p>
        </p:txBody>
      </p:sp>
    </p:spTree>
    <p:extLst>
      <p:ext uri="{BB962C8B-B14F-4D97-AF65-F5344CB8AC3E}">
        <p14:creationId xmlns:p14="http://schemas.microsoft.com/office/powerpoint/2010/main" val="11824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34</a:t>
            </a:fld>
            <a:endParaRPr lang="en-US"/>
          </a:p>
        </p:txBody>
      </p:sp>
    </p:spTree>
    <p:extLst>
      <p:ext uri="{BB962C8B-B14F-4D97-AF65-F5344CB8AC3E}">
        <p14:creationId xmlns:p14="http://schemas.microsoft.com/office/powerpoint/2010/main" val="1953558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of you might already be familiar with the core components of salary negotiation, but as I mentioned we’ve made a lot of changes in the structure and delivery of the content and have launched new curricula and materials. We’ve been busy retraining current facilitators and adding many new ones to our ranks.  </a:t>
            </a:r>
          </a:p>
          <a:p>
            <a:endParaRPr lang="en-US" baseline="0" dirty="0"/>
          </a:p>
          <a:p>
            <a:r>
              <a:rPr lang="en-US" baseline="0" dirty="0"/>
              <a:t>The new workshops are shorter, streamlined, and more interactive, and they offer chances for experiential learning throughout the workshop.  </a:t>
            </a:r>
          </a:p>
          <a:p>
            <a:endParaRPr lang="en-US" baseline="0" dirty="0"/>
          </a:p>
          <a:p>
            <a:r>
              <a:rPr lang="en-US" dirty="0"/>
              <a:t>Workshops are designed to be 2 hours long, and each one </a:t>
            </a:r>
            <a:r>
              <a:rPr lang="en-US" baseline="0" dirty="0"/>
              <a:t>teaches participants our 4 steps to salary negotiation:</a:t>
            </a:r>
          </a:p>
          <a:p>
            <a:endParaRPr lang="en-US" baseline="0" dirty="0"/>
          </a:p>
          <a:p>
            <a:pPr marL="176001" indent="-176001">
              <a:buFontTx/>
              <a:buChar char="-"/>
            </a:pPr>
            <a:r>
              <a:rPr lang="en-US" baseline="0" dirty="0"/>
              <a:t>Knowing your value</a:t>
            </a:r>
          </a:p>
          <a:p>
            <a:pPr marL="176001" indent="-176001">
              <a:buFontTx/>
              <a:buChar char="-"/>
            </a:pPr>
            <a:r>
              <a:rPr lang="en-US" baseline="0" dirty="0"/>
              <a:t>Learning how to objectively identify target goals for salary and benefits</a:t>
            </a:r>
          </a:p>
          <a:p>
            <a:pPr marL="176001" indent="-176001">
              <a:buFontTx/>
              <a:buChar char="-"/>
            </a:pPr>
            <a:r>
              <a:rPr lang="en-US" baseline="0" dirty="0"/>
              <a:t>Understanding how to approach negotiation persuasively and strategically</a:t>
            </a:r>
          </a:p>
          <a:p>
            <a:pPr marL="176001" indent="-176001">
              <a:buFontTx/>
              <a:buChar char="-"/>
            </a:pPr>
            <a:r>
              <a:rPr lang="en-US" baseline="0" dirty="0"/>
              <a:t>And finally, the importance of practice out loud and often as you prepare</a:t>
            </a:r>
          </a:p>
          <a:p>
            <a:endParaRPr lang="en-US" dirty="0"/>
          </a:p>
          <a:p>
            <a:pPr defTabSz="938669">
              <a:defRPr/>
            </a:pPr>
            <a:r>
              <a:rPr lang="en-US" dirty="0"/>
              <a:t>The programs are designed to empower women with the skills and confidence they need to successfully negotiate salary and benefits. By learning these critical steps to negotiation and practicing effective language, participants gain valuable skills they can use throughout their lives — well beyond their next negotiation.</a:t>
            </a:r>
          </a:p>
          <a:p>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43</a:t>
            </a:fld>
            <a:endParaRPr lang="en-US"/>
          </a:p>
        </p:txBody>
      </p:sp>
    </p:spTree>
    <p:extLst>
      <p:ext uri="{BB962C8B-B14F-4D97-AF65-F5344CB8AC3E}">
        <p14:creationId xmlns:p14="http://schemas.microsoft.com/office/powerpoint/2010/main" val="1950262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44</a:t>
            </a:fld>
            <a:endParaRPr lang="en-US"/>
          </a:p>
        </p:txBody>
      </p:sp>
    </p:spTree>
    <p:extLst>
      <p:ext uri="{BB962C8B-B14F-4D97-AF65-F5344CB8AC3E}">
        <p14:creationId xmlns:p14="http://schemas.microsoft.com/office/powerpoint/2010/main" val="383670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45</a:t>
            </a:fld>
            <a:endParaRPr lang="en-US"/>
          </a:p>
        </p:txBody>
      </p:sp>
    </p:spTree>
    <p:extLst>
      <p:ext uri="{BB962C8B-B14F-4D97-AF65-F5344CB8AC3E}">
        <p14:creationId xmlns:p14="http://schemas.microsoft.com/office/powerpoint/2010/main" val="26116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4</a:t>
            </a:fld>
            <a:endParaRPr lang="en-US"/>
          </a:p>
        </p:txBody>
      </p:sp>
    </p:spTree>
    <p:extLst>
      <p:ext uri="{BB962C8B-B14F-4D97-AF65-F5344CB8AC3E}">
        <p14:creationId xmlns:p14="http://schemas.microsoft.com/office/powerpoint/2010/main" val="298057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103"/>
              </a:spcBef>
            </a:pPr>
            <a:r>
              <a:rPr lang="en-US" dirty="0"/>
              <a:t>Sometimes, women and men makes choices that affect their salaries, and in turn, this affects the</a:t>
            </a:r>
            <a:r>
              <a:rPr lang="en-US" baseline="0" dirty="0"/>
              <a:t> </a:t>
            </a:r>
            <a:r>
              <a:rPr lang="en-US" dirty="0"/>
              <a:t>pay gap. </a:t>
            </a:r>
          </a:p>
          <a:p>
            <a:pPr>
              <a:spcBef>
                <a:spcPts val="103"/>
              </a:spcBef>
            </a:pPr>
            <a:endParaRPr lang="en-US" dirty="0"/>
          </a:p>
          <a:p>
            <a:pPr>
              <a:spcBef>
                <a:spcPts val="103"/>
              </a:spcBef>
            </a:pPr>
            <a:r>
              <a:rPr lang="en-US" dirty="0"/>
              <a:t>Men and women still tend to choose different majors in college and to work in different occupations after college.</a:t>
            </a:r>
          </a:p>
          <a:p>
            <a:pPr>
              <a:spcBef>
                <a:spcPts val="103"/>
              </a:spcBef>
            </a:pPr>
            <a:endParaRPr lang="en-US" dirty="0"/>
          </a:p>
          <a:p>
            <a:pPr>
              <a:spcBef>
                <a:spcPts val="103"/>
              </a:spcBef>
            </a:pPr>
            <a:r>
              <a:rPr lang="en-US" dirty="0"/>
              <a:t>Women also tend to work fewer hours, even when they work full</a:t>
            </a:r>
            <a:r>
              <a:rPr lang="en-US" baseline="0" dirty="0"/>
              <a:t> </a:t>
            </a:r>
            <a:r>
              <a:rPr lang="en-US" dirty="0"/>
              <a:t>time. (Full-time work is defined by the Bureau of Labor</a:t>
            </a:r>
            <a:r>
              <a:rPr lang="en-US" baseline="0" dirty="0"/>
              <a:t> Statistics as </a:t>
            </a:r>
            <a:r>
              <a:rPr lang="en-US" dirty="0"/>
              <a:t>35 hours a week or more.)</a:t>
            </a:r>
          </a:p>
          <a:p>
            <a:pPr>
              <a:spcBef>
                <a:spcPts val="103"/>
              </a:spcBef>
            </a:pPr>
            <a:endParaRPr lang="en-US" dirty="0"/>
          </a:p>
          <a:p>
            <a:pPr>
              <a:spcBef>
                <a:spcPts val="103"/>
              </a:spcBef>
            </a:pPr>
            <a:r>
              <a:rPr lang="en-US" dirty="0"/>
              <a:t>Women are more likely to leave the workforce or work part</a:t>
            </a:r>
            <a:r>
              <a:rPr lang="en-US" baseline="0" dirty="0"/>
              <a:t> </a:t>
            </a:r>
            <a:r>
              <a:rPr lang="en-US" dirty="0"/>
              <a:t>time when they have young children.</a:t>
            </a:r>
          </a:p>
          <a:p>
            <a:pPr>
              <a:spcBef>
                <a:spcPts val="103"/>
              </a:spcBef>
            </a:pPr>
            <a:endParaRPr lang="en-US" dirty="0"/>
          </a:p>
          <a:p>
            <a:pPr>
              <a:spcBef>
                <a:spcPts val="103"/>
              </a:spcBef>
            </a:pPr>
            <a:r>
              <a:rPr lang="en-US" dirty="0"/>
              <a:t>Choices account for some of the differences in salaries, but they aren’t the whole story.</a:t>
            </a:r>
          </a:p>
          <a:p>
            <a:pPr>
              <a:spcBef>
                <a:spcPct val="0"/>
              </a:spcBef>
            </a:pPr>
            <a:endParaRPr lang="en-US" dirty="0"/>
          </a:p>
          <a:p>
            <a:pPr>
              <a:spcBef>
                <a:spcPct val="0"/>
              </a:spcBef>
            </a:pPr>
            <a:r>
              <a:rPr lang="en-US" dirty="0"/>
              <a:t>The 2012 AAUW report </a:t>
            </a:r>
            <a:r>
              <a:rPr lang="en-US" i="1" dirty="0"/>
              <a:t>Graduating to a Pay Gap: </a:t>
            </a:r>
            <a:r>
              <a:rPr lang="en-US" b="0" i="1" dirty="0">
                <a:solidFill>
                  <a:srgbClr val="363636"/>
                </a:solidFill>
                <a:effectLst/>
                <a:latin typeface="Arial" panose="020B0604020202020204" pitchFamily="34" charset="0"/>
              </a:rPr>
              <a:t>The Earnings of Women and Men One Year after College Graduation</a:t>
            </a:r>
            <a:r>
              <a:rPr lang="en-US" i="1" dirty="0"/>
              <a:t> </a:t>
            </a:r>
            <a:r>
              <a:rPr lang="en-US" dirty="0"/>
              <a:t>examines this question. After accounting for the issues raised above as well as others, our study found that there was a 7</a:t>
            </a:r>
            <a:r>
              <a:rPr lang="en-US" baseline="0" dirty="0"/>
              <a:t> percent</a:t>
            </a:r>
            <a:r>
              <a:rPr lang="en-US" dirty="0"/>
              <a:t> difference in the earnings of women and men one year after college graduation that was still unexplained. </a:t>
            </a:r>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BBFE03-027D-4B74-AA43-3DBDE9C868F9}" type="slidenum">
              <a:rPr lang="en-US">
                <a:cs typeface="Arial" charset="0"/>
              </a:rPr>
              <a:pPr fontAlgn="base">
                <a:spcBef>
                  <a:spcPct val="0"/>
                </a:spcBef>
                <a:spcAft>
                  <a:spcPct val="0"/>
                </a:spcAft>
              </a:pPr>
              <a:t>6</a:t>
            </a:fld>
            <a:endParaRPr lang="en-US">
              <a:cs typeface="Arial" charset="0"/>
            </a:endParaRPr>
          </a:p>
        </p:txBody>
      </p:sp>
    </p:spTree>
    <p:extLst>
      <p:ext uri="{BB962C8B-B14F-4D97-AF65-F5344CB8AC3E}">
        <p14:creationId xmlns:p14="http://schemas.microsoft.com/office/powerpoint/2010/main" val="2826896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7</a:t>
            </a:fld>
            <a:endParaRPr lang="en-US"/>
          </a:p>
        </p:txBody>
      </p:sp>
    </p:spTree>
    <p:extLst>
      <p:ext uri="{BB962C8B-B14F-4D97-AF65-F5344CB8AC3E}">
        <p14:creationId xmlns:p14="http://schemas.microsoft.com/office/powerpoint/2010/main" val="169678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8</a:t>
            </a:fld>
            <a:endParaRPr lang="en-US"/>
          </a:p>
        </p:txBody>
      </p:sp>
    </p:spTree>
    <p:extLst>
      <p:ext uri="{BB962C8B-B14F-4D97-AF65-F5344CB8AC3E}">
        <p14:creationId xmlns:p14="http://schemas.microsoft.com/office/powerpoint/2010/main" val="1326784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a:t>
            </a:r>
            <a:r>
              <a:rPr lang="en-US" baseline="0" dirty="0"/>
              <a:t> step is “Know Your Value.”</a:t>
            </a:r>
          </a:p>
          <a:p>
            <a:endParaRPr lang="en-US" baseline="0" dirty="0"/>
          </a:p>
          <a:p>
            <a:r>
              <a:rPr lang="en-US" dirty="0"/>
              <a:t>Turn to your work sheets.</a:t>
            </a:r>
          </a:p>
          <a:p>
            <a:r>
              <a:rPr lang="en-US" dirty="0"/>
              <a:t> </a:t>
            </a:r>
          </a:p>
          <a:p>
            <a:r>
              <a:rPr lang="en-US" dirty="0"/>
              <a:t>Think about the job you have or the one you seek. How do you connect your value — your background, qualifications, skills, experiences, and so on — back to the marketplace you are trying to get hired into?  </a:t>
            </a:r>
          </a:p>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9</a:t>
            </a:fld>
            <a:endParaRPr lang="en-US"/>
          </a:p>
        </p:txBody>
      </p:sp>
    </p:spTree>
    <p:extLst>
      <p:ext uri="{BB962C8B-B14F-4D97-AF65-F5344CB8AC3E}">
        <p14:creationId xmlns:p14="http://schemas.microsoft.com/office/powerpoint/2010/main" val="1501580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D8BE-D053-5E42-BAAA-4B04A83DFC72}" type="slidenum">
              <a:rPr lang="en-US" smtClean="0"/>
              <a:t>10</a:t>
            </a:fld>
            <a:endParaRPr lang="en-US"/>
          </a:p>
        </p:txBody>
      </p:sp>
    </p:spTree>
    <p:extLst>
      <p:ext uri="{BB962C8B-B14F-4D97-AF65-F5344CB8AC3E}">
        <p14:creationId xmlns:p14="http://schemas.microsoft.com/office/powerpoint/2010/main" val="4262340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994645-635A-3D4E-8BEC-38075B2F33FA}" type="datetimeFigureOut">
              <a:rPr lang="en-US" smtClean="0"/>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E38FD-F08F-AB48-921F-0A6F8983C219}" type="slidenum">
              <a:rPr lang="en-US" smtClean="0"/>
              <a:t>‹#›</a:t>
            </a:fld>
            <a:endParaRPr lang="en-US"/>
          </a:p>
        </p:txBody>
      </p:sp>
    </p:spTree>
    <p:extLst>
      <p:ext uri="{BB962C8B-B14F-4D97-AF65-F5344CB8AC3E}">
        <p14:creationId xmlns:p14="http://schemas.microsoft.com/office/powerpoint/2010/main" val="2043162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994645-635A-3D4E-8BEC-38075B2F33FA}" type="datetimeFigureOut">
              <a:rPr lang="en-US" smtClean="0"/>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E38FD-F08F-AB48-921F-0A6F8983C219}" type="slidenum">
              <a:rPr lang="en-US" smtClean="0"/>
              <a:t>‹#›</a:t>
            </a:fld>
            <a:endParaRPr lang="en-US"/>
          </a:p>
        </p:txBody>
      </p:sp>
    </p:spTree>
    <p:extLst>
      <p:ext uri="{BB962C8B-B14F-4D97-AF65-F5344CB8AC3E}">
        <p14:creationId xmlns:p14="http://schemas.microsoft.com/office/powerpoint/2010/main" val="324055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994645-635A-3D4E-8BEC-38075B2F33FA}" type="datetimeFigureOut">
              <a:rPr lang="en-US" smtClean="0"/>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E38FD-F08F-AB48-921F-0A6F8983C219}" type="slidenum">
              <a:rPr lang="en-US" smtClean="0"/>
              <a:t>‹#›</a:t>
            </a:fld>
            <a:endParaRPr lang="en-US"/>
          </a:p>
        </p:txBody>
      </p:sp>
    </p:spTree>
    <p:extLst>
      <p:ext uri="{BB962C8B-B14F-4D97-AF65-F5344CB8AC3E}">
        <p14:creationId xmlns:p14="http://schemas.microsoft.com/office/powerpoint/2010/main" val="377469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994645-635A-3D4E-8BEC-38075B2F33FA}" type="datetimeFigureOut">
              <a:rPr lang="en-US" smtClean="0"/>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E38FD-F08F-AB48-921F-0A6F8983C219}" type="slidenum">
              <a:rPr lang="en-US" smtClean="0"/>
              <a:t>‹#›</a:t>
            </a:fld>
            <a:endParaRPr lang="en-US"/>
          </a:p>
        </p:txBody>
      </p:sp>
    </p:spTree>
    <p:extLst>
      <p:ext uri="{BB962C8B-B14F-4D97-AF65-F5344CB8AC3E}">
        <p14:creationId xmlns:p14="http://schemas.microsoft.com/office/powerpoint/2010/main" val="615688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994645-635A-3D4E-8BEC-38075B2F33FA}" type="datetimeFigureOut">
              <a:rPr lang="en-US" smtClean="0"/>
              <a:t>9/9/2020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E38FD-F08F-AB48-921F-0A6F8983C219}" type="slidenum">
              <a:rPr lang="en-US" smtClean="0"/>
              <a:t>‹#›</a:t>
            </a:fld>
            <a:endParaRPr lang="en-US"/>
          </a:p>
        </p:txBody>
      </p:sp>
    </p:spTree>
    <p:extLst>
      <p:ext uri="{BB962C8B-B14F-4D97-AF65-F5344CB8AC3E}">
        <p14:creationId xmlns:p14="http://schemas.microsoft.com/office/powerpoint/2010/main" val="1303971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994645-635A-3D4E-8BEC-38075B2F33FA}" type="datetimeFigureOut">
              <a:rPr lang="en-US" smtClean="0"/>
              <a:t>9/9/2020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BE38FD-F08F-AB48-921F-0A6F8983C219}" type="slidenum">
              <a:rPr lang="en-US" smtClean="0"/>
              <a:t>‹#›</a:t>
            </a:fld>
            <a:endParaRPr lang="en-US"/>
          </a:p>
        </p:txBody>
      </p:sp>
    </p:spTree>
    <p:extLst>
      <p:ext uri="{BB962C8B-B14F-4D97-AF65-F5344CB8AC3E}">
        <p14:creationId xmlns:p14="http://schemas.microsoft.com/office/powerpoint/2010/main" val="775660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994645-635A-3D4E-8BEC-38075B2F33FA}" type="datetimeFigureOut">
              <a:rPr lang="en-US" smtClean="0"/>
              <a:t>9/9/2020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BE38FD-F08F-AB48-921F-0A6F8983C219}" type="slidenum">
              <a:rPr lang="en-US" smtClean="0"/>
              <a:t>‹#›</a:t>
            </a:fld>
            <a:endParaRPr lang="en-US"/>
          </a:p>
        </p:txBody>
      </p:sp>
    </p:spTree>
    <p:extLst>
      <p:ext uri="{BB962C8B-B14F-4D97-AF65-F5344CB8AC3E}">
        <p14:creationId xmlns:p14="http://schemas.microsoft.com/office/powerpoint/2010/main" val="129408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994645-635A-3D4E-8BEC-38075B2F33FA}" type="datetimeFigureOut">
              <a:rPr lang="en-US" smtClean="0"/>
              <a:t>9/9/2020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BE38FD-F08F-AB48-921F-0A6F8983C219}" type="slidenum">
              <a:rPr lang="en-US" smtClean="0"/>
              <a:t>‹#›</a:t>
            </a:fld>
            <a:endParaRPr lang="en-US"/>
          </a:p>
        </p:txBody>
      </p:sp>
    </p:spTree>
    <p:extLst>
      <p:ext uri="{BB962C8B-B14F-4D97-AF65-F5344CB8AC3E}">
        <p14:creationId xmlns:p14="http://schemas.microsoft.com/office/powerpoint/2010/main" val="2110071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994645-635A-3D4E-8BEC-38075B2F33FA}" type="datetimeFigureOut">
              <a:rPr lang="en-US" smtClean="0"/>
              <a:t>9/9/2020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BE38FD-F08F-AB48-921F-0A6F8983C219}" type="slidenum">
              <a:rPr lang="en-US" smtClean="0"/>
              <a:t>‹#›</a:t>
            </a:fld>
            <a:endParaRPr lang="en-US"/>
          </a:p>
        </p:txBody>
      </p:sp>
    </p:spTree>
    <p:extLst>
      <p:ext uri="{BB962C8B-B14F-4D97-AF65-F5344CB8AC3E}">
        <p14:creationId xmlns:p14="http://schemas.microsoft.com/office/powerpoint/2010/main" val="42540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994645-635A-3D4E-8BEC-38075B2F33FA}" type="datetimeFigureOut">
              <a:rPr lang="en-US" smtClean="0"/>
              <a:t>9/9/2020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BE38FD-F08F-AB48-921F-0A6F8983C219}" type="slidenum">
              <a:rPr lang="en-US" smtClean="0"/>
              <a:t>‹#›</a:t>
            </a:fld>
            <a:endParaRPr lang="en-US"/>
          </a:p>
        </p:txBody>
      </p:sp>
    </p:spTree>
    <p:extLst>
      <p:ext uri="{BB962C8B-B14F-4D97-AF65-F5344CB8AC3E}">
        <p14:creationId xmlns:p14="http://schemas.microsoft.com/office/powerpoint/2010/main" val="882422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994645-635A-3D4E-8BEC-38075B2F33FA}" type="datetimeFigureOut">
              <a:rPr lang="en-US" smtClean="0"/>
              <a:t>9/9/2020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BE38FD-F08F-AB48-921F-0A6F8983C219}" type="slidenum">
              <a:rPr lang="en-US" smtClean="0"/>
              <a:t>‹#›</a:t>
            </a:fld>
            <a:endParaRPr lang="en-US"/>
          </a:p>
        </p:txBody>
      </p:sp>
    </p:spTree>
    <p:extLst>
      <p:ext uri="{BB962C8B-B14F-4D97-AF65-F5344CB8AC3E}">
        <p14:creationId xmlns:p14="http://schemas.microsoft.com/office/powerpoint/2010/main" val="351395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94645-635A-3D4E-8BEC-38075B2F33FA}" type="datetimeFigureOut">
              <a:rPr lang="en-US" smtClean="0"/>
              <a:t>9/9/2020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BE38FD-F08F-AB48-921F-0A6F8983C219}" type="slidenum">
              <a:rPr lang="en-US" smtClean="0"/>
              <a:t>‹#›</a:t>
            </a:fld>
            <a:endParaRPr lang="en-US"/>
          </a:p>
        </p:txBody>
      </p:sp>
      <p:sp>
        <p:nvSpPr>
          <p:cNvPr id="7" name="Rectangle 6"/>
          <p:cNvSpPr/>
          <p:nvPr userDrawn="1"/>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userDrawn="1"/>
        </p:nvSpPr>
        <p:spPr>
          <a:xfrm>
            <a:off x="33901" y="6445830"/>
            <a:ext cx="1969963" cy="369332"/>
          </a:xfrm>
          <a:prstGeom prst="rect">
            <a:avLst/>
          </a:prstGeom>
          <a:noFill/>
        </p:spPr>
        <p:txBody>
          <a:bodyPr wrap="none" rtlCol="0">
            <a:spAutoFit/>
          </a:bodyPr>
          <a:lstStyle/>
          <a:p>
            <a:r>
              <a:rPr lang="en-US" b="0" dirty="0">
                <a:solidFill>
                  <a:schemeClr val="bg1"/>
                </a:solidFill>
              </a:rPr>
              <a:t>#</a:t>
            </a:r>
            <a:r>
              <a:rPr lang="en-US" b="0" dirty="0" err="1">
                <a:solidFill>
                  <a:schemeClr val="bg1"/>
                </a:solidFill>
              </a:rPr>
              <a:t>AAUWStartSmart</a:t>
            </a:r>
            <a:endParaRPr lang="en-US" b="0" dirty="0">
              <a:solidFill>
                <a:schemeClr val="bg1"/>
              </a:solidFill>
            </a:endParaRPr>
          </a:p>
        </p:txBody>
      </p:sp>
      <p:pic>
        <p:nvPicPr>
          <p:cNvPr id="9" name="Picture 8" descr="AAUW reverse wo tagline.eps"/>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Tree>
    <p:extLst>
      <p:ext uri="{BB962C8B-B14F-4D97-AF65-F5344CB8AC3E}">
        <p14:creationId xmlns:p14="http://schemas.microsoft.com/office/powerpoint/2010/main" val="2147477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descr="AAUW.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09620" y="5497796"/>
            <a:ext cx="2446044" cy="1044912"/>
          </a:xfrm>
          <a:prstGeom prst="rect">
            <a:avLst/>
          </a:prstGeom>
        </p:spPr>
      </p:pic>
      <p:sp>
        <p:nvSpPr>
          <p:cNvPr id="7" name="TextBox 6"/>
          <p:cNvSpPr txBox="1"/>
          <p:nvPr/>
        </p:nvSpPr>
        <p:spPr>
          <a:xfrm>
            <a:off x="-4727450" y="1481540"/>
            <a:ext cx="184666" cy="369332"/>
          </a:xfrm>
          <a:prstGeom prst="rect">
            <a:avLst/>
          </a:prstGeom>
          <a:noFill/>
        </p:spPr>
        <p:txBody>
          <a:bodyPr wrap="none" rtlCol="0">
            <a:spAutoFit/>
          </a:bodyPr>
          <a:lstStyle/>
          <a:p>
            <a:endParaRPr lang="en-US" dirty="0"/>
          </a:p>
        </p:txBody>
      </p:sp>
      <p:sp>
        <p:nvSpPr>
          <p:cNvPr id="4" name="TextBox 3"/>
          <p:cNvSpPr txBox="1"/>
          <p:nvPr/>
        </p:nvSpPr>
        <p:spPr>
          <a:xfrm>
            <a:off x="463794" y="5957933"/>
            <a:ext cx="3439991" cy="584775"/>
          </a:xfrm>
          <a:prstGeom prst="rect">
            <a:avLst/>
          </a:prstGeom>
          <a:noFill/>
        </p:spPr>
        <p:txBody>
          <a:bodyPr wrap="square" rtlCol="0">
            <a:spAutoFit/>
          </a:bodyPr>
          <a:lstStyle/>
          <a:p>
            <a:r>
              <a:rPr lang="en-US" sz="3200" dirty="0">
                <a:solidFill>
                  <a:srgbClr val="204169"/>
                </a:solidFill>
              </a:rPr>
              <a:t>#</a:t>
            </a:r>
            <a:r>
              <a:rPr lang="en-US" sz="3200" dirty="0" err="1">
                <a:solidFill>
                  <a:srgbClr val="204169"/>
                </a:solidFill>
              </a:rPr>
              <a:t>AAUWStartSmart</a:t>
            </a:r>
            <a:endParaRPr lang="en-US" sz="3200" dirty="0">
              <a:solidFill>
                <a:srgbClr val="204169"/>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 y="871330"/>
            <a:ext cx="10728960" cy="3755136"/>
          </a:xfrm>
          <a:prstGeom prst="rect">
            <a:avLst/>
          </a:prstGeom>
        </p:spPr>
      </p:pic>
    </p:spTree>
    <p:extLst>
      <p:ext uri="{BB962C8B-B14F-4D97-AF65-F5344CB8AC3E}">
        <p14:creationId xmlns:p14="http://schemas.microsoft.com/office/powerpoint/2010/main" val="2132317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57803" t="-24421" b="-8726"/>
          <a:stretch/>
        </p:blipFill>
        <p:spPr>
          <a:xfrm>
            <a:off x="1" y="0"/>
            <a:ext cx="12192000" cy="6858000"/>
          </a:xfrm>
          <a:prstGeom prst="rect">
            <a:avLst/>
          </a:prstGeom>
        </p:spPr>
      </p:pic>
      <p:sp>
        <p:nvSpPr>
          <p:cNvPr id="2" name="TextBox 1"/>
          <p:cNvSpPr txBox="1"/>
          <p:nvPr/>
        </p:nvSpPr>
        <p:spPr>
          <a:xfrm>
            <a:off x="922051" y="1465506"/>
            <a:ext cx="10527827" cy="1569660"/>
          </a:xfrm>
          <a:prstGeom prst="rect">
            <a:avLst/>
          </a:prstGeom>
          <a:noFill/>
        </p:spPr>
        <p:txBody>
          <a:bodyPr wrap="square" rtlCol="0">
            <a:spAutoFit/>
          </a:bodyPr>
          <a:lstStyle/>
          <a:p>
            <a:r>
              <a:rPr lang="en-US" sz="3200" dirty="0"/>
              <a:t>“As a result of my effort to do _____________, I have achieved _____________, which provided the following specific benefits to the company: _____________.”</a:t>
            </a:r>
          </a:p>
        </p:txBody>
      </p:sp>
      <p:sp>
        <p:nvSpPr>
          <p:cNvPr id="3" name="Rectangle 2"/>
          <p:cNvSpPr/>
          <p:nvPr/>
        </p:nvSpPr>
        <p:spPr>
          <a:xfrm>
            <a:off x="922051" y="237377"/>
            <a:ext cx="5530553" cy="769441"/>
          </a:xfrm>
          <a:prstGeom prst="rect">
            <a:avLst/>
          </a:prstGeom>
        </p:spPr>
        <p:txBody>
          <a:bodyPr wrap="none">
            <a:spAutoFit/>
          </a:bodyPr>
          <a:lstStyle/>
          <a:p>
            <a:r>
              <a:rPr lang="en-US" sz="4400" b="1" dirty="0">
                <a:solidFill>
                  <a:srgbClr val="5C8727"/>
                </a:solidFill>
              </a:rPr>
              <a:t>Articulating Your Value</a:t>
            </a:r>
          </a:p>
        </p:txBody>
      </p:sp>
      <p:sp>
        <p:nvSpPr>
          <p:cNvPr id="5" name="TextBox 4"/>
          <p:cNvSpPr txBox="1"/>
          <p:nvPr/>
        </p:nvSpPr>
        <p:spPr>
          <a:xfrm>
            <a:off x="5135994" y="6419326"/>
            <a:ext cx="1825628" cy="369332"/>
          </a:xfrm>
          <a:prstGeom prst="rect">
            <a:avLst/>
          </a:prstGeom>
          <a:noFill/>
        </p:spPr>
        <p:txBody>
          <a:bodyPr wrap="none" rtlCol="0">
            <a:spAutoFit/>
          </a:bodyPr>
          <a:lstStyle/>
          <a:p>
            <a:r>
              <a:rPr lang="en-US" dirty="0">
                <a:solidFill>
                  <a:schemeClr val="bg1"/>
                </a:solidFill>
              </a:rPr>
              <a:t>Workbook Page 8</a:t>
            </a:r>
          </a:p>
        </p:txBody>
      </p:sp>
    </p:spTree>
    <p:extLst>
      <p:ext uri="{BB962C8B-B14F-4D97-AF65-F5344CB8AC3E}">
        <p14:creationId xmlns:p14="http://schemas.microsoft.com/office/powerpoint/2010/main" val="4231738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901" y="6419326"/>
            <a:ext cx="1941301"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p:txBody>
      </p:sp>
      <p:pic>
        <p:nvPicPr>
          <p:cNvPr id="8" name="Picture 7" descr="AAUW reverse wo taglin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
        <p:nvSpPr>
          <p:cNvPr id="9" name="TextBox 8"/>
          <p:cNvSpPr txBox="1"/>
          <p:nvPr/>
        </p:nvSpPr>
        <p:spPr>
          <a:xfrm>
            <a:off x="5135994" y="6419326"/>
            <a:ext cx="1825628" cy="369332"/>
          </a:xfrm>
          <a:prstGeom prst="rect">
            <a:avLst/>
          </a:prstGeom>
          <a:noFill/>
        </p:spPr>
        <p:txBody>
          <a:bodyPr wrap="none" rtlCol="0">
            <a:spAutoFit/>
          </a:bodyPr>
          <a:lstStyle/>
          <a:p>
            <a:r>
              <a:rPr lang="en-US" dirty="0">
                <a:solidFill>
                  <a:schemeClr val="bg1"/>
                </a:solidFill>
              </a:rPr>
              <a:t>Workbook Page 8</a:t>
            </a:r>
          </a:p>
        </p:txBody>
      </p:sp>
    </p:spTree>
    <p:extLst>
      <p:ext uri="{BB962C8B-B14F-4D97-AF65-F5344CB8AC3E}">
        <p14:creationId xmlns:p14="http://schemas.microsoft.com/office/powerpoint/2010/main" val="1985161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901" y="6419326"/>
            <a:ext cx="1969963"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p:txBody>
      </p:sp>
      <p:pic>
        <p:nvPicPr>
          <p:cNvPr id="8" name="Picture 7" descr="AAUW reverse wo taglin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
        <p:nvSpPr>
          <p:cNvPr id="9" name="TextBox 8"/>
          <p:cNvSpPr txBox="1"/>
          <p:nvPr/>
        </p:nvSpPr>
        <p:spPr>
          <a:xfrm>
            <a:off x="5135994" y="6419326"/>
            <a:ext cx="2130199" cy="369332"/>
          </a:xfrm>
          <a:prstGeom prst="rect">
            <a:avLst/>
          </a:prstGeom>
          <a:noFill/>
        </p:spPr>
        <p:txBody>
          <a:bodyPr wrap="none" rtlCol="0">
            <a:spAutoFit/>
          </a:bodyPr>
          <a:lstStyle/>
          <a:p>
            <a:r>
              <a:rPr lang="en-US" dirty="0">
                <a:solidFill>
                  <a:schemeClr val="bg1"/>
                </a:solidFill>
              </a:rPr>
              <a:t>Workbook Page 9-10</a:t>
            </a:r>
          </a:p>
        </p:txBody>
      </p:sp>
    </p:spTree>
    <p:extLst>
      <p:ext uri="{BB962C8B-B14F-4D97-AF65-F5344CB8AC3E}">
        <p14:creationId xmlns:p14="http://schemas.microsoft.com/office/powerpoint/2010/main" val="2838980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p:cNvSpPr txBox="1"/>
          <p:nvPr/>
        </p:nvSpPr>
        <p:spPr>
          <a:xfrm>
            <a:off x="4242187" y="1928896"/>
            <a:ext cx="6387713" cy="4370427"/>
          </a:xfrm>
          <a:prstGeom prst="rect">
            <a:avLst/>
          </a:prstGeom>
          <a:noFill/>
        </p:spPr>
        <p:txBody>
          <a:bodyPr wrap="square" rtlCol="0">
            <a:spAutoFit/>
          </a:bodyPr>
          <a:lstStyle/>
          <a:p>
            <a:r>
              <a:rPr lang="en-US" sz="4000" dirty="0">
                <a:solidFill>
                  <a:srgbClr val="FFFFFF"/>
                </a:solidFill>
              </a:rPr>
              <a:t>Negotiation Step 2:</a:t>
            </a:r>
          </a:p>
          <a:p>
            <a:r>
              <a:rPr lang="en-US" sz="6600" b="1" dirty="0">
                <a:solidFill>
                  <a:srgbClr val="103869"/>
                </a:solidFill>
              </a:rPr>
              <a:t>KNOW YOUR TARGET SALARY </a:t>
            </a:r>
          </a:p>
          <a:p>
            <a:r>
              <a:rPr lang="en-US" sz="6600" b="1" dirty="0">
                <a:solidFill>
                  <a:srgbClr val="103869"/>
                </a:solidFill>
              </a:rPr>
              <a:t>AND BENEFITS</a:t>
            </a:r>
            <a:endParaRPr lang="en-US" sz="6600" dirty="0">
              <a:solidFill>
                <a:srgbClr val="103869"/>
              </a:solidFill>
            </a:endParaRPr>
          </a:p>
          <a:p>
            <a:endParaRPr lang="en-US" sz="4000" dirty="0"/>
          </a:p>
        </p:txBody>
      </p:sp>
      <p:sp>
        <p:nvSpPr>
          <p:cNvPr id="5" name="Rectangle 4"/>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AUW reverse wo taglin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
        <p:nvSpPr>
          <p:cNvPr id="10" name="TextBox 9"/>
          <p:cNvSpPr txBox="1"/>
          <p:nvPr/>
        </p:nvSpPr>
        <p:spPr>
          <a:xfrm>
            <a:off x="33901" y="6417670"/>
            <a:ext cx="1920013"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p:txBody>
      </p:sp>
      <p:sp>
        <p:nvSpPr>
          <p:cNvPr id="7" name="TextBox 6"/>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11</a:t>
            </a:r>
          </a:p>
        </p:txBody>
      </p:sp>
    </p:spTree>
    <p:extLst>
      <p:ext uri="{BB962C8B-B14F-4D97-AF65-F5344CB8AC3E}">
        <p14:creationId xmlns:p14="http://schemas.microsoft.com/office/powerpoint/2010/main" val="2002578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29000" t="-36306" r="-29732" b="-445156"/>
          <a:stretch/>
        </p:blipFill>
        <p:spPr>
          <a:xfrm>
            <a:off x="0" y="0"/>
            <a:ext cx="12192000" cy="6857999"/>
          </a:xfrm>
          <a:prstGeom prst="rect">
            <a:avLst/>
          </a:prstGeom>
        </p:spPr>
      </p:pic>
      <p:sp>
        <p:nvSpPr>
          <p:cNvPr id="6" name="Rectangle 5"/>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3901" y="6419326"/>
            <a:ext cx="1941301"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p:txBody>
      </p:sp>
      <p:pic>
        <p:nvPicPr>
          <p:cNvPr id="9" name="Picture 8" descr="AAUW reverse wo taglin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
        <p:nvSpPr>
          <p:cNvPr id="3" name="Rectangle 2"/>
          <p:cNvSpPr/>
          <p:nvPr/>
        </p:nvSpPr>
        <p:spPr>
          <a:xfrm>
            <a:off x="922051" y="181354"/>
            <a:ext cx="11251095" cy="1541319"/>
          </a:xfrm>
          <a:prstGeom prst="rect">
            <a:avLst/>
          </a:prstGeom>
        </p:spPr>
        <p:txBody>
          <a:bodyPr wrap="square">
            <a:spAutoFit/>
          </a:bodyPr>
          <a:lstStyle/>
          <a:p>
            <a:pPr>
              <a:lnSpc>
                <a:spcPct val="107000"/>
              </a:lnSpc>
              <a:spcAft>
                <a:spcPts val="800"/>
              </a:spcAft>
            </a:pPr>
            <a:r>
              <a:rPr lang="en-US" sz="4400" b="1" dirty="0">
                <a:solidFill>
                  <a:srgbClr val="5C8727"/>
                </a:solidFill>
              </a:rPr>
              <a:t>6 Steps to Benchmarking </a:t>
            </a:r>
            <a:br>
              <a:rPr lang="en-US" sz="4400" b="1" dirty="0">
                <a:solidFill>
                  <a:srgbClr val="5C8727"/>
                </a:solidFill>
              </a:rPr>
            </a:br>
            <a:r>
              <a:rPr lang="en-US" sz="4400" b="1" dirty="0">
                <a:solidFill>
                  <a:srgbClr val="5C8727"/>
                </a:solidFill>
              </a:rPr>
              <a:t>Your Salary and Benefits</a:t>
            </a:r>
          </a:p>
        </p:txBody>
      </p:sp>
      <p:sp>
        <p:nvSpPr>
          <p:cNvPr id="7" name="TextBox 6"/>
          <p:cNvSpPr txBox="1"/>
          <p:nvPr/>
        </p:nvSpPr>
        <p:spPr>
          <a:xfrm>
            <a:off x="922051" y="2482459"/>
            <a:ext cx="10143514" cy="4154984"/>
          </a:xfrm>
          <a:prstGeom prst="rect">
            <a:avLst/>
          </a:prstGeom>
          <a:noFill/>
        </p:spPr>
        <p:txBody>
          <a:bodyPr wrap="square" numCol="2" spcCol="457200" rtlCol="0">
            <a:spAutoFit/>
          </a:bodyPr>
          <a:lstStyle/>
          <a:p>
            <a:pPr marL="457200" indent="-457200">
              <a:buFont typeface="+mj-lt"/>
              <a:buAutoNum type="arabicPeriod"/>
            </a:pPr>
            <a:r>
              <a:rPr lang="en-US" sz="2400" dirty="0">
                <a:solidFill>
                  <a:srgbClr val="174A7C"/>
                </a:solidFill>
              </a:rPr>
              <a:t>Research and identify a comparable job title.</a:t>
            </a:r>
          </a:p>
          <a:p>
            <a:pPr marL="457200" indent="-457200">
              <a:buFont typeface="+mj-lt"/>
              <a:buAutoNum type="arabicPeriod"/>
            </a:pPr>
            <a:endParaRPr lang="en-US" sz="2400" dirty="0">
              <a:solidFill>
                <a:srgbClr val="174A7C"/>
              </a:solidFill>
            </a:endParaRPr>
          </a:p>
          <a:p>
            <a:pPr marL="457200" lvl="0" indent="-457200">
              <a:buFont typeface="+mj-lt"/>
              <a:buAutoNum type="arabicPeriod"/>
            </a:pPr>
            <a:r>
              <a:rPr lang="en-US" sz="2400" dirty="0">
                <a:solidFill>
                  <a:srgbClr val="174A7C"/>
                </a:solidFill>
              </a:rPr>
              <a:t>Find the salary range and establish your target salary.</a:t>
            </a:r>
          </a:p>
          <a:p>
            <a:pPr marL="457200" lvl="0" indent="-457200">
              <a:buFont typeface="+mj-lt"/>
              <a:buAutoNum type="arabicPeriod"/>
            </a:pPr>
            <a:endParaRPr lang="en-US" sz="2400" dirty="0">
              <a:solidFill>
                <a:srgbClr val="174A7C"/>
              </a:solidFill>
            </a:endParaRPr>
          </a:p>
          <a:p>
            <a:pPr marL="457200" lvl="0" indent="-457200">
              <a:buFont typeface="+mj-lt"/>
              <a:buAutoNum type="arabicPeriod"/>
            </a:pPr>
            <a:r>
              <a:rPr lang="en-US" sz="2400" dirty="0">
                <a:solidFill>
                  <a:srgbClr val="174A7C"/>
                </a:solidFill>
              </a:rPr>
              <a:t>Identify your target salary range.</a:t>
            </a:r>
          </a:p>
          <a:p>
            <a:pPr marL="457200" lvl="0" indent="-457200">
              <a:buFont typeface="+mj-lt"/>
              <a:buAutoNum type="arabicPeriod"/>
            </a:pPr>
            <a:endParaRPr lang="en-US" sz="2400" dirty="0">
              <a:solidFill>
                <a:srgbClr val="174A7C"/>
              </a:solidFill>
            </a:endParaRPr>
          </a:p>
          <a:p>
            <a:pPr marL="457200" lvl="0" indent="-457200">
              <a:buFont typeface="+mj-lt"/>
              <a:buAutoNum type="arabicPeriod"/>
            </a:pPr>
            <a:endParaRPr lang="en-US" sz="2400" dirty="0">
              <a:solidFill>
                <a:srgbClr val="174A7C"/>
              </a:solidFill>
            </a:endParaRPr>
          </a:p>
          <a:p>
            <a:pPr marL="457200" lvl="0" indent="-457200">
              <a:buFont typeface="+mj-lt"/>
              <a:buAutoNum type="arabicPeriod"/>
            </a:pPr>
            <a:endParaRPr lang="en-US" sz="2400" dirty="0">
              <a:solidFill>
                <a:srgbClr val="174A7C"/>
              </a:solidFill>
            </a:endParaRPr>
          </a:p>
          <a:p>
            <a:pPr marL="457200" lvl="0" indent="-457200">
              <a:buFont typeface="+mj-lt"/>
              <a:buAutoNum type="arabicPeriod"/>
            </a:pPr>
            <a:endParaRPr lang="en-US" sz="2400" dirty="0">
              <a:solidFill>
                <a:srgbClr val="174A7C"/>
              </a:solidFill>
            </a:endParaRPr>
          </a:p>
          <a:p>
            <a:pPr marL="352425" lvl="0" indent="-352425">
              <a:buFont typeface="+mj-lt"/>
              <a:buAutoNum type="arabicPeriod"/>
            </a:pPr>
            <a:r>
              <a:rPr lang="en-US" sz="2400" dirty="0">
                <a:solidFill>
                  <a:srgbClr val="174A7C"/>
                </a:solidFill>
              </a:rPr>
              <a:t>Create a realistic budget.</a:t>
            </a:r>
          </a:p>
          <a:p>
            <a:endParaRPr lang="en-US" sz="2400" dirty="0">
              <a:solidFill>
                <a:srgbClr val="174A7C"/>
              </a:solidFill>
            </a:endParaRPr>
          </a:p>
          <a:p>
            <a:endParaRPr lang="en-US" sz="2400" dirty="0">
              <a:solidFill>
                <a:srgbClr val="174A7C"/>
              </a:solidFill>
            </a:endParaRPr>
          </a:p>
          <a:p>
            <a:r>
              <a:rPr lang="en-US" sz="2400" dirty="0">
                <a:solidFill>
                  <a:srgbClr val="174A7C"/>
                </a:solidFill>
              </a:rPr>
              <a:t>5. Determine your resistance point. </a:t>
            </a:r>
          </a:p>
          <a:p>
            <a:pPr marL="457200" indent="-457200">
              <a:buFont typeface="+mj-lt"/>
              <a:buAutoNum type="arabicPeriod"/>
            </a:pPr>
            <a:endParaRPr lang="en-US" sz="2400" dirty="0">
              <a:solidFill>
                <a:srgbClr val="174A7C"/>
              </a:solidFill>
            </a:endParaRPr>
          </a:p>
          <a:p>
            <a:pPr lvl="0"/>
            <a:endParaRPr lang="en-US" sz="2400" dirty="0">
              <a:solidFill>
                <a:srgbClr val="174A7C"/>
              </a:solidFill>
            </a:endParaRPr>
          </a:p>
          <a:p>
            <a:pPr lvl="0"/>
            <a:r>
              <a:rPr lang="en-US" sz="2400" dirty="0">
                <a:solidFill>
                  <a:srgbClr val="174A7C"/>
                </a:solidFill>
              </a:rPr>
              <a:t>6. Assess the value of benefits</a:t>
            </a:r>
            <a:r>
              <a:rPr lang="en-US" sz="2400" dirty="0">
                <a:solidFill>
                  <a:srgbClr val="5C8727"/>
                </a:solidFill>
              </a:rPr>
              <a:t>.</a:t>
            </a:r>
          </a:p>
          <a:p>
            <a:pPr marL="457200" indent="-457200">
              <a:buFont typeface="+mj-lt"/>
              <a:buAutoNum type="arabicPeriod"/>
            </a:pPr>
            <a:endParaRPr lang="en-US" sz="2400" dirty="0">
              <a:solidFill>
                <a:srgbClr val="5C8727"/>
              </a:solidFill>
            </a:endParaRPr>
          </a:p>
          <a:p>
            <a:pPr marL="457200" lvl="0" indent="-457200">
              <a:buFont typeface="+mj-lt"/>
              <a:buAutoNum type="arabicPeriod"/>
            </a:pPr>
            <a:endParaRPr lang="en-US" sz="2400" dirty="0">
              <a:solidFill>
                <a:srgbClr val="5C8727"/>
              </a:solidFill>
            </a:endParaRPr>
          </a:p>
          <a:p>
            <a:endParaRPr lang="en-US" sz="2400" dirty="0">
              <a:solidFill>
                <a:srgbClr val="5C8727"/>
              </a:solidFill>
            </a:endParaRPr>
          </a:p>
        </p:txBody>
      </p:sp>
      <p:sp>
        <p:nvSpPr>
          <p:cNvPr id="10" name="TextBox 9"/>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11</a:t>
            </a:r>
          </a:p>
        </p:txBody>
      </p:sp>
    </p:spTree>
    <p:extLst>
      <p:ext uri="{BB962C8B-B14F-4D97-AF65-F5344CB8AC3E}">
        <p14:creationId xmlns:p14="http://schemas.microsoft.com/office/powerpoint/2010/main" val="433404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ent Arrow 6"/>
          <p:cNvSpPr/>
          <p:nvPr/>
        </p:nvSpPr>
        <p:spPr>
          <a:xfrm rot="10800000">
            <a:off x="9537656" y="1486444"/>
            <a:ext cx="1426093" cy="2175153"/>
          </a:xfrm>
          <a:prstGeom prst="bentArrow">
            <a:avLst/>
          </a:prstGeom>
          <a:solidFill>
            <a:srgbClr val="8AB6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9639311" y="698894"/>
            <a:ext cx="2267681" cy="646331"/>
          </a:xfrm>
          <a:prstGeom prst="rect">
            <a:avLst/>
          </a:prstGeom>
        </p:spPr>
        <p:txBody>
          <a:bodyPr wrap="none">
            <a:spAutoFit/>
          </a:bodyPr>
          <a:lstStyle/>
          <a:p>
            <a:pPr algn="ctr"/>
            <a:r>
              <a:rPr lang="en-US" dirty="0">
                <a:solidFill>
                  <a:srgbClr val="174A7C"/>
                </a:solidFill>
              </a:rPr>
              <a:t>Input a job title or</a:t>
            </a:r>
          </a:p>
          <a:p>
            <a:pPr algn="ctr"/>
            <a:r>
              <a:rPr lang="en-US" dirty="0">
                <a:solidFill>
                  <a:srgbClr val="174A7C"/>
                </a:solidFill>
              </a:rPr>
              <a:t>keyword and location.</a:t>
            </a:r>
            <a:endParaRPr lang="en-US" dirty="0"/>
          </a:p>
        </p:txBody>
      </p:sp>
      <p:sp>
        <p:nvSpPr>
          <p:cNvPr id="9" name="Rectangle 8"/>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AUW reverse wo taglin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
        <p:nvSpPr>
          <p:cNvPr id="11" name="TextBox 10"/>
          <p:cNvSpPr txBox="1"/>
          <p:nvPr/>
        </p:nvSpPr>
        <p:spPr>
          <a:xfrm>
            <a:off x="33901" y="6417670"/>
            <a:ext cx="1919564"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p:txBody>
      </p:sp>
      <p:pic>
        <p:nvPicPr>
          <p:cNvPr id="2" name="Picture 1"/>
          <p:cNvPicPr>
            <a:picLocks noChangeAspect="1"/>
          </p:cNvPicPr>
          <p:nvPr/>
        </p:nvPicPr>
        <p:blipFill rotWithShape="1">
          <a:blip r:embed="rId4"/>
          <a:srcRect l="9783" t="10722" r="9762" b="-61"/>
          <a:stretch/>
        </p:blipFill>
        <p:spPr>
          <a:xfrm>
            <a:off x="686029" y="718350"/>
            <a:ext cx="8475622" cy="5058695"/>
          </a:xfrm>
          <a:prstGeom prst="rect">
            <a:avLst/>
          </a:prstGeom>
        </p:spPr>
      </p:pic>
      <p:sp>
        <p:nvSpPr>
          <p:cNvPr id="12" name="TextBox 11"/>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12</a:t>
            </a:r>
          </a:p>
        </p:txBody>
      </p:sp>
    </p:spTree>
    <p:extLst>
      <p:ext uri="{BB962C8B-B14F-4D97-AF65-F5344CB8AC3E}">
        <p14:creationId xmlns:p14="http://schemas.microsoft.com/office/powerpoint/2010/main" val="144498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b="15303"/>
          <a:stretch/>
        </p:blipFill>
        <p:spPr>
          <a:xfrm>
            <a:off x="301597" y="136878"/>
            <a:ext cx="2228850" cy="709935"/>
          </a:xfrm>
          <a:prstGeom prst="rect">
            <a:avLst/>
          </a:prstGeom>
        </p:spPr>
      </p:pic>
      <p:cxnSp>
        <p:nvCxnSpPr>
          <p:cNvPr id="8" name="Straight Connector 7"/>
          <p:cNvCxnSpPr/>
          <p:nvPr/>
        </p:nvCxnSpPr>
        <p:spPr>
          <a:xfrm>
            <a:off x="301597" y="846813"/>
            <a:ext cx="11603792" cy="0"/>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534" t="32157" r="35417" b="8823"/>
          <a:stretch/>
        </p:blipFill>
        <p:spPr>
          <a:xfrm>
            <a:off x="1734670" y="1021975"/>
            <a:ext cx="8265164" cy="5015753"/>
          </a:xfrm>
          <a:prstGeom prst="rect">
            <a:avLst/>
          </a:prstGeom>
        </p:spPr>
      </p:pic>
    </p:spTree>
    <p:extLst>
      <p:ext uri="{BB962C8B-B14F-4D97-AF65-F5344CB8AC3E}">
        <p14:creationId xmlns:p14="http://schemas.microsoft.com/office/powerpoint/2010/main" val="1258531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b="15303"/>
          <a:stretch/>
        </p:blipFill>
        <p:spPr>
          <a:xfrm>
            <a:off x="301597" y="136878"/>
            <a:ext cx="2228850" cy="709935"/>
          </a:xfrm>
          <a:prstGeom prst="rect">
            <a:avLst/>
          </a:prstGeom>
        </p:spPr>
      </p:pic>
      <p:cxnSp>
        <p:nvCxnSpPr>
          <p:cNvPr id="7" name="Straight Connector 6"/>
          <p:cNvCxnSpPr/>
          <p:nvPr/>
        </p:nvCxnSpPr>
        <p:spPr>
          <a:xfrm>
            <a:off x="301597" y="846813"/>
            <a:ext cx="11603792" cy="0"/>
          </a:xfrm>
          <a:prstGeom prst="line">
            <a:avLst/>
          </a:prstGeom>
          <a:ln>
            <a:solidFill>
              <a:srgbClr val="5C8727"/>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513" t="28113" r="34302" b="35582"/>
          <a:stretch/>
        </p:blipFill>
        <p:spPr>
          <a:xfrm>
            <a:off x="782197" y="1358444"/>
            <a:ext cx="10342183" cy="4050838"/>
          </a:xfrm>
          <a:prstGeom prst="rect">
            <a:avLst/>
          </a:prstGeom>
        </p:spPr>
      </p:pic>
    </p:spTree>
    <p:extLst>
      <p:ext uri="{BB962C8B-B14F-4D97-AF65-F5344CB8AC3E}">
        <p14:creationId xmlns:p14="http://schemas.microsoft.com/office/powerpoint/2010/main" val="1578274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4071" t="-9912" r="-93037" b="-12212"/>
          <a:stretch/>
        </p:blipFill>
        <p:spPr>
          <a:xfrm>
            <a:off x="0" y="0"/>
            <a:ext cx="12192000" cy="6858000"/>
          </a:xfrm>
          <a:prstGeom prst="rect">
            <a:avLst/>
          </a:prstGeom>
        </p:spPr>
      </p:pic>
      <p:sp>
        <p:nvSpPr>
          <p:cNvPr id="9" name="TextBox 8"/>
          <p:cNvSpPr txBox="1"/>
          <p:nvPr/>
        </p:nvSpPr>
        <p:spPr>
          <a:xfrm>
            <a:off x="5846862" y="2351782"/>
            <a:ext cx="5978080" cy="2585323"/>
          </a:xfrm>
          <a:prstGeom prst="rect">
            <a:avLst/>
          </a:prstGeom>
          <a:noFill/>
        </p:spPr>
        <p:txBody>
          <a:bodyPr wrap="square" rtlCol="0">
            <a:spAutoFit/>
          </a:bodyPr>
          <a:lstStyle/>
          <a:p>
            <a:r>
              <a:rPr lang="en-US" sz="5400" dirty="0">
                <a:solidFill>
                  <a:srgbClr val="174A7C"/>
                </a:solidFill>
              </a:rPr>
              <a:t>Set a target salary and target salary range. </a:t>
            </a:r>
          </a:p>
        </p:txBody>
      </p:sp>
      <p:sp>
        <p:nvSpPr>
          <p:cNvPr id="4" name="TextBox 3"/>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12</a:t>
            </a:r>
          </a:p>
        </p:txBody>
      </p:sp>
    </p:spTree>
    <p:extLst>
      <p:ext uri="{BB962C8B-B14F-4D97-AF65-F5344CB8AC3E}">
        <p14:creationId xmlns:p14="http://schemas.microsoft.com/office/powerpoint/2010/main" val="2834928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1661"/>
            <a:ext cx="10515600" cy="1325563"/>
          </a:xfrm>
        </p:spPr>
        <p:txBody>
          <a:bodyPr/>
          <a:lstStyle/>
          <a:p>
            <a:r>
              <a:rPr lang="en-US" b="1" dirty="0"/>
              <a:t>Project Manager | Philadelphia PA</a:t>
            </a:r>
          </a:p>
        </p:txBody>
      </p:sp>
      <p:sp>
        <p:nvSpPr>
          <p:cNvPr id="3" name="Content Placeholder 2"/>
          <p:cNvSpPr>
            <a:spLocks noGrp="1"/>
          </p:cNvSpPr>
          <p:nvPr>
            <p:ph idx="1"/>
          </p:nvPr>
        </p:nvSpPr>
        <p:spPr>
          <a:xfrm>
            <a:off x="838200" y="1105776"/>
            <a:ext cx="10515600" cy="606291"/>
          </a:xfrm>
        </p:spPr>
        <p:txBody>
          <a:bodyPr/>
          <a:lstStyle/>
          <a:p>
            <a:r>
              <a:rPr lang="en-US" i="1" dirty="0"/>
              <a:t>Refer to “senior project manager” description</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302" y="1678018"/>
            <a:ext cx="6141396" cy="4606047"/>
          </a:xfrm>
          <a:prstGeom prst="rect">
            <a:avLst/>
          </a:prstGeom>
        </p:spPr>
      </p:pic>
    </p:spTree>
    <p:extLst>
      <p:ext uri="{BB962C8B-B14F-4D97-AF65-F5344CB8AC3E}">
        <p14:creationId xmlns:p14="http://schemas.microsoft.com/office/powerpoint/2010/main" val="960318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p:cNvSpPr txBox="1"/>
          <p:nvPr/>
        </p:nvSpPr>
        <p:spPr>
          <a:xfrm>
            <a:off x="3798278" y="1302352"/>
            <a:ext cx="8131036" cy="1754326"/>
          </a:xfrm>
          <a:prstGeom prst="rect">
            <a:avLst/>
          </a:prstGeom>
          <a:noFill/>
        </p:spPr>
        <p:txBody>
          <a:bodyPr wrap="square" rtlCol="0">
            <a:spAutoFit/>
          </a:bodyPr>
          <a:lstStyle/>
          <a:p>
            <a:r>
              <a:rPr lang="en-US" sz="5400" b="1" dirty="0">
                <a:solidFill>
                  <a:srgbClr val="103869"/>
                </a:solidFill>
              </a:rPr>
              <a:t>4 STEPS TO SALARY NEGOTIATION</a:t>
            </a:r>
          </a:p>
        </p:txBody>
      </p:sp>
      <p:sp>
        <p:nvSpPr>
          <p:cNvPr id="6" name="Rectangle 5"/>
          <p:cNvSpPr/>
          <p:nvPr/>
        </p:nvSpPr>
        <p:spPr>
          <a:xfrm>
            <a:off x="3704492" y="2931594"/>
            <a:ext cx="8487508" cy="3203954"/>
          </a:xfrm>
          <a:prstGeom prst="rect">
            <a:avLst/>
          </a:prstGeom>
          <a:effectLst>
            <a:outerShdw blurRad="50800" dist="38100" dir="2700000" algn="tl" rotWithShape="0">
              <a:prstClr val="black">
                <a:alpha val="40000"/>
              </a:prstClr>
            </a:outerShdw>
          </a:effectLst>
        </p:spPr>
        <p:txBody>
          <a:bodyPr wrap="square">
            <a:spAutoFit/>
          </a:bodyPr>
          <a:lstStyle/>
          <a:p>
            <a:pPr>
              <a:lnSpc>
                <a:spcPct val="130000"/>
              </a:lnSpc>
              <a:spcAft>
                <a:spcPts val="600"/>
              </a:spcAft>
            </a:pPr>
            <a:r>
              <a:rPr lang="en-US" sz="3600" dirty="0">
                <a:solidFill>
                  <a:schemeClr val="bg1"/>
                </a:solidFill>
                <a:effectLst>
                  <a:outerShdw blurRad="50800" dist="38100" dir="2700000" algn="tl" rotWithShape="0">
                    <a:prstClr val="black">
                      <a:alpha val="40000"/>
                    </a:prstClr>
                  </a:outerShdw>
                </a:effectLst>
              </a:rPr>
              <a:t>1. Know Your Value</a:t>
            </a:r>
          </a:p>
          <a:p>
            <a:pPr>
              <a:lnSpc>
                <a:spcPct val="130000"/>
              </a:lnSpc>
              <a:spcAft>
                <a:spcPts val="600"/>
              </a:spcAft>
            </a:pPr>
            <a:r>
              <a:rPr lang="en-US" sz="3600" dirty="0">
                <a:solidFill>
                  <a:schemeClr val="bg1"/>
                </a:solidFill>
                <a:effectLst>
                  <a:outerShdw blurRad="50800" dist="38100" dir="2700000" algn="tl" rotWithShape="0">
                    <a:prstClr val="black">
                      <a:alpha val="40000"/>
                    </a:prstClr>
                  </a:outerShdw>
                </a:effectLst>
              </a:rPr>
              <a:t>2. Know Your Target Salary and Benefits</a:t>
            </a:r>
          </a:p>
          <a:p>
            <a:pPr>
              <a:lnSpc>
                <a:spcPct val="130000"/>
              </a:lnSpc>
              <a:spcAft>
                <a:spcPts val="600"/>
              </a:spcAft>
            </a:pPr>
            <a:r>
              <a:rPr lang="en-US" sz="3600" dirty="0">
                <a:solidFill>
                  <a:schemeClr val="bg1"/>
                </a:solidFill>
                <a:effectLst>
                  <a:outerShdw blurRad="50800" dist="38100" dir="2700000" algn="tl" rotWithShape="0">
                    <a:prstClr val="black">
                      <a:alpha val="40000"/>
                    </a:prstClr>
                  </a:outerShdw>
                </a:effectLst>
              </a:rPr>
              <a:t>3. Know Your Strategy</a:t>
            </a:r>
          </a:p>
          <a:p>
            <a:pPr>
              <a:lnSpc>
                <a:spcPct val="130000"/>
              </a:lnSpc>
              <a:spcAft>
                <a:spcPts val="600"/>
              </a:spcAft>
            </a:pPr>
            <a:r>
              <a:rPr lang="en-US" sz="3600" dirty="0">
                <a:solidFill>
                  <a:schemeClr val="bg1"/>
                </a:solidFill>
                <a:effectLst>
                  <a:outerShdw blurRad="50800" dist="38100" dir="2700000" algn="tl" rotWithShape="0">
                    <a:prstClr val="black">
                      <a:alpha val="40000"/>
                    </a:prstClr>
                  </a:outerShdw>
                </a:effectLst>
              </a:rPr>
              <a:t>4. Practice, Practice, Practice! </a:t>
            </a:r>
          </a:p>
        </p:txBody>
      </p:sp>
      <p:sp>
        <p:nvSpPr>
          <p:cNvPr id="13" name="Rectangle 12"/>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3901" y="6430922"/>
            <a:ext cx="2566790"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p:txBody>
      </p:sp>
      <p:pic>
        <p:nvPicPr>
          <p:cNvPr id="15" name="Picture 14" descr="AAUW reverse wo taglin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
        <p:nvSpPr>
          <p:cNvPr id="8" name="TextBox 7"/>
          <p:cNvSpPr txBox="1"/>
          <p:nvPr/>
        </p:nvSpPr>
        <p:spPr>
          <a:xfrm>
            <a:off x="5135994" y="6419326"/>
            <a:ext cx="1825628" cy="369332"/>
          </a:xfrm>
          <a:prstGeom prst="rect">
            <a:avLst/>
          </a:prstGeom>
          <a:noFill/>
        </p:spPr>
        <p:txBody>
          <a:bodyPr wrap="none" rtlCol="0">
            <a:spAutoFit/>
          </a:bodyPr>
          <a:lstStyle/>
          <a:p>
            <a:r>
              <a:rPr lang="en-US" dirty="0">
                <a:solidFill>
                  <a:schemeClr val="bg1"/>
                </a:solidFill>
              </a:rPr>
              <a:t>Workbook Page 3</a:t>
            </a:r>
          </a:p>
        </p:txBody>
      </p:sp>
    </p:spTree>
    <p:extLst>
      <p:ext uri="{BB962C8B-B14F-4D97-AF65-F5344CB8AC3E}">
        <p14:creationId xmlns:p14="http://schemas.microsoft.com/office/powerpoint/2010/main" val="547984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utterstock_132194801.eps"/>
          <p:cNvPicPr>
            <a:picLocks noChangeAspect="1"/>
          </p:cNvPicPr>
          <p:nvPr/>
        </p:nvPicPr>
        <p:blipFill rotWithShape="1">
          <a:blip r:embed="rId3" cstate="screen">
            <a:extLst>
              <a:ext uri="{28A0092B-C50C-407E-A947-70E740481C1C}">
                <a14:useLocalDpi xmlns:a14="http://schemas.microsoft.com/office/drawing/2010/main"/>
              </a:ext>
            </a:extLst>
          </a:blip>
          <a:srcRect l="-63905" t="-10473" r="-64046" b="47408"/>
          <a:stretch/>
        </p:blipFill>
        <p:spPr>
          <a:xfrm>
            <a:off x="0" y="1"/>
            <a:ext cx="12192000" cy="3631095"/>
          </a:xfrm>
          <a:prstGeom prst="rect">
            <a:avLst/>
          </a:prstGeom>
        </p:spPr>
      </p:pic>
      <p:sp>
        <p:nvSpPr>
          <p:cNvPr id="6" name="TextBox 5"/>
          <p:cNvSpPr txBox="1"/>
          <p:nvPr/>
        </p:nvSpPr>
        <p:spPr>
          <a:xfrm>
            <a:off x="1536494" y="3832937"/>
            <a:ext cx="9093534" cy="2400657"/>
          </a:xfrm>
          <a:prstGeom prst="rect">
            <a:avLst/>
          </a:prstGeom>
          <a:noFill/>
        </p:spPr>
        <p:txBody>
          <a:bodyPr wrap="square" rtlCol="0">
            <a:spAutoFit/>
          </a:bodyPr>
          <a:lstStyle/>
          <a:p>
            <a:pPr algn="ctr"/>
            <a:r>
              <a:rPr lang="en-US" sz="5400" b="1" dirty="0">
                <a:solidFill>
                  <a:srgbClr val="5C8727"/>
                </a:solidFill>
              </a:rPr>
              <a:t>Establish a Target Salary Range</a:t>
            </a:r>
          </a:p>
          <a:p>
            <a:pPr algn="ctr"/>
            <a:endParaRPr lang="en-US" sz="3200" dirty="0">
              <a:solidFill>
                <a:srgbClr val="174A7C"/>
              </a:solidFill>
            </a:endParaRPr>
          </a:p>
          <a:p>
            <a:pPr algn="ctr"/>
            <a:r>
              <a:rPr lang="en-US" sz="3200" dirty="0">
                <a:solidFill>
                  <a:srgbClr val="174A7C"/>
                </a:solidFill>
              </a:rPr>
              <a:t>Start with your target salary and then </a:t>
            </a:r>
          </a:p>
          <a:p>
            <a:pPr algn="ctr"/>
            <a:r>
              <a:rPr lang="en-US" sz="3200" dirty="0">
                <a:solidFill>
                  <a:srgbClr val="174A7C"/>
                </a:solidFill>
              </a:rPr>
              <a:t>stretch upward.</a:t>
            </a:r>
          </a:p>
        </p:txBody>
      </p:sp>
      <p:sp>
        <p:nvSpPr>
          <p:cNvPr id="4" name="TextBox 3"/>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13</a:t>
            </a:r>
          </a:p>
        </p:txBody>
      </p:sp>
    </p:spTree>
    <p:extLst>
      <p:ext uri="{BB962C8B-B14F-4D97-AF65-F5344CB8AC3E}">
        <p14:creationId xmlns:p14="http://schemas.microsoft.com/office/powerpoint/2010/main" val="1989585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p:cNvSpPr txBox="1"/>
          <p:nvPr/>
        </p:nvSpPr>
        <p:spPr>
          <a:xfrm>
            <a:off x="1347081" y="759061"/>
            <a:ext cx="9336672" cy="923330"/>
          </a:xfrm>
          <a:prstGeom prst="rect">
            <a:avLst/>
          </a:prstGeom>
          <a:noFill/>
        </p:spPr>
        <p:txBody>
          <a:bodyPr wrap="square" rtlCol="0">
            <a:spAutoFit/>
          </a:bodyPr>
          <a:lstStyle/>
          <a:p>
            <a:pPr algn="ctr"/>
            <a:r>
              <a:rPr lang="en-US" sz="5400" b="1" dirty="0">
                <a:solidFill>
                  <a:srgbClr val="5C8727"/>
                </a:solidFill>
              </a:rPr>
              <a:t>Create a Realistic Budget</a:t>
            </a:r>
          </a:p>
        </p:txBody>
      </p:sp>
      <p:sp>
        <p:nvSpPr>
          <p:cNvPr id="5" name="Rectangle 4"/>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901" y="6419326"/>
            <a:ext cx="1920013"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p:txBody>
      </p:sp>
      <p:pic>
        <p:nvPicPr>
          <p:cNvPr id="7" name="Picture 6" descr="AAUW reverse wo taglin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
        <p:nvSpPr>
          <p:cNvPr id="9" name="TextBox 8"/>
          <p:cNvSpPr txBox="1"/>
          <p:nvPr/>
        </p:nvSpPr>
        <p:spPr>
          <a:xfrm>
            <a:off x="5135994" y="6419326"/>
            <a:ext cx="2247218" cy="369332"/>
          </a:xfrm>
          <a:prstGeom prst="rect">
            <a:avLst/>
          </a:prstGeom>
          <a:noFill/>
        </p:spPr>
        <p:txBody>
          <a:bodyPr wrap="none" rtlCol="0">
            <a:spAutoFit/>
          </a:bodyPr>
          <a:lstStyle/>
          <a:p>
            <a:r>
              <a:rPr lang="en-US" dirty="0">
                <a:solidFill>
                  <a:schemeClr val="bg1"/>
                </a:solidFill>
              </a:rPr>
              <a:t>Workbook Page 13-15</a:t>
            </a:r>
          </a:p>
        </p:txBody>
      </p:sp>
    </p:spTree>
    <p:extLst>
      <p:ext uri="{BB962C8B-B14F-4D97-AF65-F5344CB8AC3E}">
        <p14:creationId xmlns:p14="http://schemas.microsoft.com/office/powerpoint/2010/main" val="96499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 r="-38667" b="-18410"/>
          <a:stretch/>
        </p:blipFill>
        <p:spPr>
          <a:xfrm>
            <a:off x="0" y="0"/>
            <a:ext cx="12192000" cy="6858000"/>
          </a:xfrm>
          <a:prstGeom prst="rect">
            <a:avLst/>
          </a:prstGeom>
        </p:spPr>
      </p:pic>
      <p:sp>
        <p:nvSpPr>
          <p:cNvPr id="14" name="TextBox 13"/>
          <p:cNvSpPr txBox="1"/>
          <p:nvPr/>
        </p:nvSpPr>
        <p:spPr>
          <a:xfrm>
            <a:off x="6757987" y="2654458"/>
            <a:ext cx="5224849" cy="1446550"/>
          </a:xfrm>
          <a:prstGeom prst="rect">
            <a:avLst/>
          </a:prstGeom>
          <a:noFill/>
        </p:spPr>
        <p:txBody>
          <a:bodyPr wrap="square" rtlCol="0">
            <a:spAutoFit/>
          </a:bodyPr>
          <a:lstStyle/>
          <a:p>
            <a:r>
              <a:rPr lang="en-US" sz="4400" dirty="0">
                <a:solidFill>
                  <a:srgbClr val="174A7C"/>
                </a:solidFill>
              </a:rPr>
              <a:t>Determine a resistance point. </a:t>
            </a:r>
          </a:p>
        </p:txBody>
      </p:sp>
      <p:sp>
        <p:nvSpPr>
          <p:cNvPr id="4" name="TextBox 3"/>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13</a:t>
            </a:r>
          </a:p>
        </p:txBody>
      </p:sp>
    </p:spTree>
    <p:extLst>
      <p:ext uri="{BB962C8B-B14F-4D97-AF65-F5344CB8AC3E}">
        <p14:creationId xmlns:p14="http://schemas.microsoft.com/office/powerpoint/2010/main" val="3252925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33240" y="1006818"/>
            <a:ext cx="11596945" cy="6740307"/>
          </a:xfrm>
          <a:prstGeom prst="rect">
            <a:avLst/>
          </a:prstGeom>
          <a:noFill/>
        </p:spPr>
        <p:txBody>
          <a:bodyPr wrap="square" numCol="2" spcCol="457200" rtlCol="0">
            <a:spAutoFit/>
          </a:bodyPr>
          <a:lstStyle/>
          <a:p>
            <a:pPr marL="457200" indent="-457200">
              <a:buFont typeface="Arial" panose="020B0604020202020204" pitchFamily="34" charset="0"/>
              <a:buChar char="•"/>
            </a:pPr>
            <a:r>
              <a:rPr lang="en-US" sz="2400" dirty="0">
                <a:solidFill>
                  <a:srgbClr val="174A7C"/>
                </a:solidFill>
              </a:rPr>
              <a:t>Family and medical leave </a:t>
            </a:r>
          </a:p>
          <a:p>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Flex time</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Health insurance</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Life and disability insurance</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Professional development</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Retirement investment plans</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Sick, personal, and parental leave</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Tuition reimbursement</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Vacation time</a:t>
            </a:r>
          </a:p>
          <a:p>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Moving expenses</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Stock options</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Title change </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endParaRPr lang="en-US" sz="2400" dirty="0">
              <a:solidFill>
                <a:srgbClr val="174A7C"/>
              </a:solidFill>
            </a:endParaRPr>
          </a:p>
          <a:p>
            <a:pPr algn="ctr"/>
            <a:endParaRPr lang="en-US" sz="3200" dirty="0">
              <a:solidFill>
                <a:srgbClr val="174A7C"/>
              </a:solidFill>
            </a:endParaRPr>
          </a:p>
          <a:p>
            <a:pPr algn="ctr"/>
            <a:endParaRPr lang="en-US" sz="3200" dirty="0">
              <a:solidFill>
                <a:srgbClr val="174A7C"/>
              </a:solidFill>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93208" t="-112751" r="-10057" b="-1"/>
          <a:stretch/>
        </p:blipFill>
        <p:spPr>
          <a:xfrm>
            <a:off x="847491" y="-89208"/>
            <a:ext cx="12192000" cy="6858001"/>
          </a:xfrm>
          <a:prstGeom prst="rect">
            <a:avLst/>
          </a:prstGeom>
        </p:spPr>
      </p:pic>
      <p:sp>
        <p:nvSpPr>
          <p:cNvPr id="3" name="Rectangle 2"/>
          <p:cNvSpPr/>
          <p:nvPr/>
        </p:nvSpPr>
        <p:spPr>
          <a:xfrm>
            <a:off x="922051" y="237377"/>
            <a:ext cx="5194755" cy="769441"/>
          </a:xfrm>
          <a:prstGeom prst="rect">
            <a:avLst/>
          </a:prstGeom>
        </p:spPr>
        <p:txBody>
          <a:bodyPr wrap="none">
            <a:spAutoFit/>
          </a:bodyPr>
          <a:lstStyle/>
          <a:p>
            <a:r>
              <a:rPr lang="en-US" sz="4400" b="1" dirty="0">
                <a:solidFill>
                  <a:srgbClr val="5C8727"/>
                </a:solidFill>
              </a:rPr>
              <a:t>Consider the Benefits</a:t>
            </a:r>
          </a:p>
        </p:txBody>
      </p:sp>
      <p:sp>
        <p:nvSpPr>
          <p:cNvPr id="6" name="Rectangle 5"/>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901" y="6419326"/>
            <a:ext cx="1919564"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AAUW</a:t>
            </a:r>
            <a:r>
              <a:rPr lang="en-US" b="0" dirty="0" err="1">
                <a:solidFill>
                  <a:schemeClr val="bg1"/>
                </a:solidFill>
              </a:rPr>
              <a:t>StartSmart</a:t>
            </a:r>
            <a:endParaRPr lang="en-US" b="0" dirty="0">
              <a:solidFill>
                <a:schemeClr val="bg1"/>
              </a:solidFill>
            </a:endParaRPr>
          </a:p>
        </p:txBody>
      </p:sp>
      <p:pic>
        <p:nvPicPr>
          <p:cNvPr id="8" name="Picture 7" descr="AAUW reverse wo taglin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
        <p:nvSpPr>
          <p:cNvPr id="9" name="TextBox 8"/>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13</a:t>
            </a:r>
          </a:p>
        </p:txBody>
      </p:sp>
    </p:spTree>
    <p:extLst>
      <p:ext uri="{BB962C8B-B14F-4D97-AF65-F5344CB8AC3E}">
        <p14:creationId xmlns:p14="http://schemas.microsoft.com/office/powerpoint/2010/main" val="285758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3901" y="6417670"/>
            <a:ext cx="1920013"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p:txBody>
      </p:sp>
      <p:pic>
        <p:nvPicPr>
          <p:cNvPr id="12" name="Picture 11" descr="AAUW reverse wo taglin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
        <p:nvSpPr>
          <p:cNvPr id="8" name="TextBox 7"/>
          <p:cNvSpPr txBox="1"/>
          <p:nvPr/>
        </p:nvSpPr>
        <p:spPr>
          <a:xfrm>
            <a:off x="4242187" y="2034624"/>
            <a:ext cx="7827803" cy="3354765"/>
          </a:xfrm>
          <a:prstGeom prst="rect">
            <a:avLst/>
          </a:prstGeom>
          <a:noFill/>
        </p:spPr>
        <p:txBody>
          <a:bodyPr wrap="square" rtlCol="0">
            <a:spAutoFit/>
          </a:bodyPr>
          <a:lstStyle/>
          <a:p>
            <a:r>
              <a:rPr lang="en-US" sz="4000" dirty="0">
                <a:solidFill>
                  <a:srgbClr val="FFFFFF"/>
                </a:solidFill>
              </a:rPr>
              <a:t>Negotiation Step 3:</a:t>
            </a:r>
          </a:p>
          <a:p>
            <a:r>
              <a:rPr lang="en-US" sz="6600" b="1" dirty="0">
                <a:solidFill>
                  <a:srgbClr val="103869"/>
                </a:solidFill>
              </a:rPr>
              <a:t>KNOW YOUR STRATEGY</a:t>
            </a:r>
            <a:endParaRPr lang="en-US" sz="6600" dirty="0">
              <a:solidFill>
                <a:srgbClr val="103869"/>
              </a:solidFill>
            </a:endParaRPr>
          </a:p>
          <a:p>
            <a:endParaRPr lang="en-US" sz="4000" dirty="0"/>
          </a:p>
        </p:txBody>
      </p:sp>
      <p:sp>
        <p:nvSpPr>
          <p:cNvPr id="7" name="TextBox 6"/>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18</a:t>
            </a:r>
          </a:p>
        </p:txBody>
      </p:sp>
    </p:spTree>
    <p:extLst>
      <p:ext uri="{BB962C8B-B14F-4D97-AF65-F5344CB8AC3E}">
        <p14:creationId xmlns:p14="http://schemas.microsoft.com/office/powerpoint/2010/main" val="1662008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22051" y="1366308"/>
            <a:ext cx="10431749" cy="3539430"/>
          </a:xfrm>
          <a:prstGeom prst="rect">
            <a:avLst/>
          </a:prstGeom>
          <a:noFill/>
        </p:spPr>
        <p:txBody>
          <a:bodyPr wrap="square" numCol="1" spcCol="457200" rtlCol="0">
            <a:spAutoFit/>
          </a:bodyPr>
          <a:lstStyle/>
          <a:p>
            <a:pPr marL="457200" lvl="0" indent="-457200">
              <a:buFont typeface="Arial" panose="020B0604020202020204" pitchFamily="34" charset="0"/>
              <a:buChar char="•"/>
            </a:pPr>
            <a:r>
              <a:rPr lang="en-US" sz="3200" dirty="0">
                <a:solidFill>
                  <a:srgbClr val="174A7C"/>
                </a:solidFill>
              </a:rPr>
              <a:t>Bring your notes into your negotiation.</a:t>
            </a:r>
          </a:p>
          <a:p>
            <a:pPr marL="457200" lvl="0" indent="-457200">
              <a:buFont typeface="Arial" panose="020B0604020202020204" pitchFamily="34" charset="0"/>
              <a:buChar char="•"/>
            </a:pPr>
            <a:r>
              <a:rPr lang="en-US" sz="3200" dirty="0">
                <a:solidFill>
                  <a:srgbClr val="174A7C"/>
                </a:solidFill>
              </a:rPr>
              <a:t>Remain positive and flexible.</a:t>
            </a:r>
          </a:p>
          <a:p>
            <a:pPr marL="457200" indent="-457200">
              <a:buFont typeface="Arial" panose="020B0604020202020204" pitchFamily="34" charset="0"/>
              <a:buChar char="•"/>
            </a:pPr>
            <a:r>
              <a:rPr lang="en-US" sz="3200" dirty="0">
                <a:solidFill>
                  <a:srgbClr val="174A7C"/>
                </a:solidFill>
              </a:rPr>
              <a:t>Negotiation isn’t a battle; it’s a conversation. </a:t>
            </a:r>
          </a:p>
          <a:p>
            <a:pPr marL="457200" lvl="0" indent="-457200">
              <a:buFont typeface="Arial" panose="020B0604020202020204" pitchFamily="34" charset="0"/>
              <a:buChar char="•"/>
            </a:pPr>
            <a:r>
              <a:rPr lang="en-US" sz="3200" dirty="0">
                <a:solidFill>
                  <a:srgbClr val="174A7C"/>
                </a:solidFill>
              </a:rPr>
              <a:t>Don’t get personal.</a:t>
            </a:r>
          </a:p>
          <a:p>
            <a:pPr marL="457200" lvl="0" indent="-457200">
              <a:buFont typeface="Arial" panose="020B0604020202020204" pitchFamily="34" charset="0"/>
              <a:buChar char="•"/>
            </a:pPr>
            <a:r>
              <a:rPr lang="en-US" sz="3200" dirty="0">
                <a:solidFill>
                  <a:srgbClr val="174A7C"/>
                </a:solidFill>
              </a:rPr>
              <a:t>Anticipate your employer’s reactions and responses.</a:t>
            </a:r>
          </a:p>
          <a:p>
            <a:pPr marL="457200" lvl="0" indent="-457200">
              <a:buFont typeface="Arial" panose="020B0604020202020204" pitchFamily="34" charset="0"/>
              <a:buChar char="•"/>
            </a:pPr>
            <a:r>
              <a:rPr lang="en-US" sz="3200" dirty="0">
                <a:solidFill>
                  <a:srgbClr val="174A7C"/>
                </a:solidFill>
              </a:rPr>
              <a:t>Remember, your employer has picked YOU. They want to make it work.</a:t>
            </a:r>
          </a:p>
        </p:txBody>
      </p:sp>
      <p:sp>
        <p:nvSpPr>
          <p:cNvPr id="3" name="Rectangle 2"/>
          <p:cNvSpPr/>
          <p:nvPr/>
        </p:nvSpPr>
        <p:spPr>
          <a:xfrm>
            <a:off x="922051" y="237377"/>
            <a:ext cx="8087983" cy="769441"/>
          </a:xfrm>
          <a:prstGeom prst="rect">
            <a:avLst/>
          </a:prstGeom>
        </p:spPr>
        <p:txBody>
          <a:bodyPr wrap="none">
            <a:spAutoFit/>
          </a:bodyPr>
          <a:lstStyle/>
          <a:p>
            <a:r>
              <a:rPr lang="en-US" sz="4400" b="1" dirty="0">
                <a:solidFill>
                  <a:srgbClr val="5C8727"/>
                </a:solidFill>
              </a:rPr>
              <a:t>Tips for Entering Your Negotiation</a:t>
            </a:r>
          </a:p>
        </p:txBody>
      </p:sp>
      <p:sp>
        <p:nvSpPr>
          <p:cNvPr id="6" name="Rectangle 5"/>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901" y="6419326"/>
            <a:ext cx="1955022"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p:txBody>
      </p:sp>
      <p:pic>
        <p:nvPicPr>
          <p:cNvPr id="8" name="Picture 7" descr="AAUW reverse wo taglin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
        <p:nvSpPr>
          <p:cNvPr id="9" name="TextBox 8"/>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18</a:t>
            </a:r>
          </a:p>
        </p:txBody>
      </p:sp>
    </p:spTree>
    <p:extLst>
      <p:ext uri="{BB962C8B-B14F-4D97-AF65-F5344CB8AC3E}">
        <p14:creationId xmlns:p14="http://schemas.microsoft.com/office/powerpoint/2010/main" val="3421930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54258" y="291968"/>
            <a:ext cx="8160247" cy="769441"/>
          </a:xfrm>
          <a:prstGeom prst="rect">
            <a:avLst/>
          </a:prstGeom>
        </p:spPr>
        <p:txBody>
          <a:bodyPr wrap="none">
            <a:spAutoFit/>
          </a:bodyPr>
          <a:lstStyle/>
          <a:p>
            <a:pPr algn="ctr"/>
            <a:r>
              <a:rPr lang="en-US" sz="4400" b="1" dirty="0">
                <a:solidFill>
                  <a:srgbClr val="5C8727"/>
                </a:solidFill>
              </a:rPr>
              <a:t>The entire life cycle looks like this:</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5787" y="1416082"/>
            <a:ext cx="7877187" cy="4370569"/>
          </a:xfrm>
          <a:prstGeom prst="rect">
            <a:avLst/>
          </a:prstGeom>
        </p:spPr>
      </p:pic>
      <p:sp>
        <p:nvSpPr>
          <p:cNvPr id="5" name="TextBox 4"/>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18</a:t>
            </a:r>
          </a:p>
        </p:txBody>
      </p:sp>
    </p:spTree>
    <p:extLst>
      <p:ext uri="{BB962C8B-B14F-4D97-AF65-F5344CB8AC3E}">
        <p14:creationId xmlns:p14="http://schemas.microsoft.com/office/powerpoint/2010/main" val="1279679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8339" b="-8338"/>
          <a:stretch/>
        </p:blipFill>
        <p:spPr>
          <a:xfrm>
            <a:off x="5325" y="0"/>
            <a:ext cx="12192000" cy="6858000"/>
          </a:xfrm>
          <a:prstGeom prst="rect">
            <a:avLst/>
          </a:prstGeom>
        </p:spPr>
      </p:pic>
      <p:sp>
        <p:nvSpPr>
          <p:cNvPr id="4" name="TextBox 3"/>
          <p:cNvSpPr txBox="1"/>
          <p:nvPr/>
        </p:nvSpPr>
        <p:spPr>
          <a:xfrm>
            <a:off x="4754614" y="4369294"/>
            <a:ext cx="4599402" cy="1569660"/>
          </a:xfrm>
          <a:prstGeom prst="rect">
            <a:avLst/>
          </a:prstGeom>
          <a:noFill/>
        </p:spPr>
        <p:txBody>
          <a:bodyPr wrap="square" rtlCol="0">
            <a:spAutoFit/>
          </a:bodyPr>
          <a:lstStyle/>
          <a:p>
            <a:r>
              <a:rPr lang="en-US" sz="3200" dirty="0">
                <a:solidFill>
                  <a:srgbClr val="174A7C"/>
                </a:solidFill>
              </a:rPr>
              <a:t>I need to know what salary you want in order to make you an offer.</a:t>
            </a:r>
          </a:p>
        </p:txBody>
      </p:sp>
      <p:sp>
        <p:nvSpPr>
          <p:cNvPr id="5" name="Rectangle 4"/>
          <p:cNvSpPr/>
          <p:nvPr/>
        </p:nvSpPr>
        <p:spPr>
          <a:xfrm>
            <a:off x="8297913" y="1531702"/>
            <a:ext cx="4930699" cy="1077218"/>
          </a:xfrm>
          <a:prstGeom prst="rect">
            <a:avLst/>
          </a:prstGeom>
          <a:effectLst/>
        </p:spPr>
        <p:txBody>
          <a:bodyPr wrap="square">
            <a:spAutoFit/>
          </a:bodyPr>
          <a:lstStyle/>
          <a:p>
            <a:r>
              <a:rPr lang="en-US" sz="3200" dirty="0">
                <a:solidFill>
                  <a:srgbClr val="174A7C"/>
                </a:solidFill>
              </a:rPr>
              <a:t>What are your salary expectations?</a:t>
            </a:r>
          </a:p>
        </p:txBody>
      </p:sp>
      <p:sp>
        <p:nvSpPr>
          <p:cNvPr id="9" name="Rectangle 8"/>
          <p:cNvSpPr/>
          <p:nvPr/>
        </p:nvSpPr>
        <p:spPr>
          <a:xfrm>
            <a:off x="4970205" y="385371"/>
            <a:ext cx="5483841" cy="1077218"/>
          </a:xfrm>
          <a:prstGeom prst="rect">
            <a:avLst/>
          </a:prstGeom>
          <a:effectLst>
            <a:glow rad="228600">
              <a:schemeClr val="accent4">
                <a:satMod val="175000"/>
                <a:alpha val="40000"/>
              </a:schemeClr>
            </a:glow>
            <a:outerShdw blurRad="50800" dist="76200" dir="8100000" algn="tr" rotWithShape="0">
              <a:schemeClr val="bg1"/>
            </a:outerShdw>
          </a:effectLst>
        </p:spPr>
        <p:txBody>
          <a:bodyPr wrap="square">
            <a:spAutoFit/>
          </a:bodyPr>
          <a:lstStyle/>
          <a:p>
            <a:r>
              <a:rPr lang="en-US" sz="3200" dirty="0">
                <a:solidFill>
                  <a:srgbClr val="174A7C"/>
                </a:solidFill>
              </a:rPr>
              <a:t>Can you please tell me your salary history?</a:t>
            </a:r>
          </a:p>
        </p:txBody>
      </p:sp>
      <p:sp>
        <p:nvSpPr>
          <p:cNvPr id="6" name="TextBox 5"/>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18</a:t>
            </a:r>
          </a:p>
        </p:txBody>
      </p:sp>
    </p:spTree>
    <p:extLst>
      <p:ext uri="{BB962C8B-B14F-4D97-AF65-F5344CB8AC3E}">
        <p14:creationId xmlns:p14="http://schemas.microsoft.com/office/powerpoint/2010/main" val="52718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85549" t="-5680" b="-1709"/>
          <a:stretch/>
        </p:blipFill>
        <p:spPr>
          <a:xfrm>
            <a:off x="1" y="0"/>
            <a:ext cx="12192000" cy="6858000"/>
          </a:xfrm>
          <a:prstGeom prst="rect">
            <a:avLst/>
          </a:prstGeom>
        </p:spPr>
      </p:pic>
      <p:sp>
        <p:nvSpPr>
          <p:cNvPr id="5" name="Rectangle 4"/>
          <p:cNvSpPr/>
          <p:nvPr/>
        </p:nvSpPr>
        <p:spPr>
          <a:xfrm>
            <a:off x="768385" y="1921416"/>
            <a:ext cx="5380877" cy="1754326"/>
          </a:xfrm>
          <a:prstGeom prst="rect">
            <a:avLst/>
          </a:prstGeom>
        </p:spPr>
        <p:txBody>
          <a:bodyPr wrap="square">
            <a:spAutoFit/>
          </a:bodyPr>
          <a:lstStyle/>
          <a:p>
            <a:r>
              <a:rPr lang="en-US" sz="5400" b="1" dirty="0">
                <a:solidFill>
                  <a:srgbClr val="174A7C"/>
                </a:solidFill>
              </a:rPr>
              <a:t>You got the job!</a:t>
            </a:r>
          </a:p>
          <a:p>
            <a:r>
              <a:rPr lang="en-US" sz="5400" b="1" dirty="0">
                <a:solidFill>
                  <a:srgbClr val="174A7C"/>
                </a:solidFill>
              </a:rPr>
              <a:t>Now what?</a:t>
            </a:r>
          </a:p>
        </p:txBody>
      </p:sp>
      <p:sp>
        <p:nvSpPr>
          <p:cNvPr id="6" name="TextBox 5"/>
          <p:cNvSpPr txBox="1"/>
          <p:nvPr/>
        </p:nvSpPr>
        <p:spPr>
          <a:xfrm>
            <a:off x="5135994" y="6419326"/>
            <a:ext cx="2247218" cy="369332"/>
          </a:xfrm>
          <a:prstGeom prst="rect">
            <a:avLst/>
          </a:prstGeom>
          <a:noFill/>
        </p:spPr>
        <p:txBody>
          <a:bodyPr wrap="none" rtlCol="0">
            <a:spAutoFit/>
          </a:bodyPr>
          <a:lstStyle/>
          <a:p>
            <a:r>
              <a:rPr lang="en-US" dirty="0">
                <a:solidFill>
                  <a:schemeClr val="bg1"/>
                </a:solidFill>
              </a:rPr>
              <a:t>Workbook Page 19-20</a:t>
            </a:r>
          </a:p>
        </p:txBody>
      </p:sp>
    </p:spTree>
    <p:extLst>
      <p:ext uri="{BB962C8B-B14F-4D97-AF65-F5344CB8AC3E}">
        <p14:creationId xmlns:p14="http://schemas.microsoft.com/office/powerpoint/2010/main" val="1623257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901" y="6419326"/>
            <a:ext cx="1920013"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p:txBody>
      </p:sp>
      <p:pic>
        <p:nvPicPr>
          <p:cNvPr id="7" name="Picture 6" descr="AAUW reverse wo taglin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
        <p:nvSpPr>
          <p:cNvPr id="8" name="TextBox 7"/>
          <p:cNvSpPr txBox="1"/>
          <p:nvPr/>
        </p:nvSpPr>
        <p:spPr>
          <a:xfrm>
            <a:off x="5135994" y="6419326"/>
            <a:ext cx="2247218" cy="369332"/>
          </a:xfrm>
          <a:prstGeom prst="rect">
            <a:avLst/>
          </a:prstGeom>
          <a:noFill/>
        </p:spPr>
        <p:txBody>
          <a:bodyPr wrap="none" rtlCol="0">
            <a:spAutoFit/>
          </a:bodyPr>
          <a:lstStyle/>
          <a:p>
            <a:r>
              <a:rPr lang="en-US" dirty="0">
                <a:solidFill>
                  <a:schemeClr val="bg1"/>
                </a:solidFill>
              </a:rPr>
              <a:t>Workbook Page 20-22</a:t>
            </a:r>
          </a:p>
        </p:txBody>
      </p:sp>
    </p:spTree>
    <p:extLst>
      <p:ext uri="{BB962C8B-B14F-4D97-AF65-F5344CB8AC3E}">
        <p14:creationId xmlns:p14="http://schemas.microsoft.com/office/powerpoint/2010/main" val="208006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p:cNvSpPr txBox="1"/>
          <p:nvPr/>
        </p:nvSpPr>
        <p:spPr>
          <a:xfrm>
            <a:off x="749300" y="572686"/>
            <a:ext cx="10604500" cy="1754326"/>
          </a:xfrm>
          <a:prstGeom prst="rect">
            <a:avLst/>
          </a:prstGeom>
          <a:noFill/>
        </p:spPr>
        <p:txBody>
          <a:bodyPr wrap="square" rtlCol="0">
            <a:spAutoFit/>
          </a:bodyPr>
          <a:lstStyle/>
          <a:p>
            <a:pPr algn="ctr"/>
            <a:r>
              <a:rPr lang="en-US" sz="5400" b="1" dirty="0">
                <a:solidFill>
                  <a:srgbClr val="174A7C"/>
                </a:solidFill>
              </a:rPr>
              <a:t>The Gender Pay Gap </a:t>
            </a:r>
            <a:r>
              <a:rPr lang="en-US" sz="5400" b="1">
                <a:solidFill>
                  <a:srgbClr val="174A7C"/>
                </a:solidFill>
              </a:rPr>
              <a:t>and </a:t>
            </a:r>
            <a:br>
              <a:rPr lang="en-US" sz="5400" b="1">
                <a:solidFill>
                  <a:srgbClr val="174A7C"/>
                </a:solidFill>
              </a:rPr>
            </a:br>
            <a:r>
              <a:rPr lang="en-US" sz="5400" b="1">
                <a:solidFill>
                  <a:srgbClr val="174A7C"/>
                </a:solidFill>
              </a:rPr>
              <a:t>How </a:t>
            </a:r>
            <a:r>
              <a:rPr lang="en-US" sz="5400" b="1" dirty="0">
                <a:solidFill>
                  <a:srgbClr val="174A7C"/>
                </a:solidFill>
              </a:rPr>
              <a:t>It Affects You</a:t>
            </a:r>
          </a:p>
        </p:txBody>
      </p:sp>
      <p:sp>
        <p:nvSpPr>
          <p:cNvPr id="8" name="Rectangle 7"/>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3901" y="6419326"/>
            <a:ext cx="1920013" cy="646331"/>
          </a:xfrm>
          <a:prstGeom prst="rect">
            <a:avLst/>
          </a:prstGeom>
          <a:noFill/>
        </p:spPr>
        <p:txBody>
          <a:bodyPr wrap="non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a:p>
            <a:endParaRPr lang="en-US" b="0" dirty="0">
              <a:solidFill>
                <a:schemeClr val="bg1"/>
              </a:solidFill>
            </a:endParaRPr>
          </a:p>
        </p:txBody>
      </p:sp>
      <p:pic>
        <p:nvPicPr>
          <p:cNvPr id="10" name="Picture 9" descr="AAUW reverse wo taglin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
        <p:nvSpPr>
          <p:cNvPr id="7" name="TextBox 6"/>
          <p:cNvSpPr txBox="1"/>
          <p:nvPr/>
        </p:nvSpPr>
        <p:spPr>
          <a:xfrm>
            <a:off x="5135994" y="6419326"/>
            <a:ext cx="1825628" cy="369332"/>
          </a:xfrm>
          <a:prstGeom prst="rect">
            <a:avLst/>
          </a:prstGeom>
          <a:noFill/>
        </p:spPr>
        <p:txBody>
          <a:bodyPr wrap="none" rtlCol="0">
            <a:spAutoFit/>
          </a:bodyPr>
          <a:lstStyle/>
          <a:p>
            <a:r>
              <a:rPr lang="en-US" dirty="0">
                <a:solidFill>
                  <a:schemeClr val="bg1"/>
                </a:solidFill>
              </a:rPr>
              <a:t>Workbook Page 4</a:t>
            </a:r>
          </a:p>
        </p:txBody>
      </p:sp>
    </p:spTree>
    <p:extLst>
      <p:ext uri="{BB962C8B-B14F-4D97-AF65-F5344CB8AC3E}">
        <p14:creationId xmlns:p14="http://schemas.microsoft.com/office/powerpoint/2010/main" val="779544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33240" y="1006818"/>
            <a:ext cx="11596945" cy="6740307"/>
          </a:xfrm>
          <a:prstGeom prst="rect">
            <a:avLst/>
          </a:prstGeom>
          <a:noFill/>
        </p:spPr>
        <p:txBody>
          <a:bodyPr wrap="square" numCol="2" spcCol="457200" rtlCol="0">
            <a:spAutoFit/>
          </a:bodyPr>
          <a:lstStyle/>
          <a:p>
            <a:pPr marL="457200" indent="-457200">
              <a:buFont typeface="Arial" panose="020B0604020202020204" pitchFamily="34" charset="0"/>
              <a:buChar char="•"/>
            </a:pPr>
            <a:r>
              <a:rPr lang="en-US" sz="2400" dirty="0">
                <a:solidFill>
                  <a:srgbClr val="174A7C"/>
                </a:solidFill>
              </a:rPr>
              <a:t>Family and medical leave </a:t>
            </a:r>
          </a:p>
          <a:p>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Flex time</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Health insurance</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Life and disability insurance</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Professional development</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Retirement investment plans</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Sick, personal, and parental leave</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Tuition reimbursement</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Vacation time</a:t>
            </a:r>
          </a:p>
          <a:p>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Moving expenses</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Stock options</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Title change </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endParaRPr lang="en-US" sz="2400" dirty="0">
              <a:solidFill>
                <a:srgbClr val="174A7C"/>
              </a:solidFill>
            </a:endParaRPr>
          </a:p>
          <a:p>
            <a:pPr algn="ctr"/>
            <a:endParaRPr lang="en-US" sz="3200" dirty="0">
              <a:solidFill>
                <a:srgbClr val="174A7C"/>
              </a:solidFill>
            </a:endParaRPr>
          </a:p>
          <a:p>
            <a:pPr algn="ctr"/>
            <a:endParaRPr lang="en-US" sz="3200" dirty="0">
              <a:solidFill>
                <a:srgbClr val="174A7C"/>
              </a:solidFill>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93208" t="-112751" r="-10057" b="-1"/>
          <a:stretch/>
        </p:blipFill>
        <p:spPr>
          <a:xfrm>
            <a:off x="847491" y="-89208"/>
            <a:ext cx="12192000" cy="6858001"/>
          </a:xfrm>
          <a:prstGeom prst="rect">
            <a:avLst/>
          </a:prstGeom>
        </p:spPr>
      </p:pic>
      <p:sp>
        <p:nvSpPr>
          <p:cNvPr id="3" name="Rectangle 2"/>
          <p:cNvSpPr/>
          <p:nvPr/>
        </p:nvSpPr>
        <p:spPr>
          <a:xfrm>
            <a:off x="922051" y="237377"/>
            <a:ext cx="5194755" cy="769441"/>
          </a:xfrm>
          <a:prstGeom prst="rect">
            <a:avLst/>
          </a:prstGeom>
        </p:spPr>
        <p:txBody>
          <a:bodyPr wrap="none">
            <a:spAutoFit/>
          </a:bodyPr>
          <a:lstStyle/>
          <a:p>
            <a:r>
              <a:rPr lang="en-US" sz="4400" b="1" dirty="0">
                <a:solidFill>
                  <a:srgbClr val="5C8727"/>
                </a:solidFill>
              </a:rPr>
              <a:t>Consider the Benefits</a:t>
            </a:r>
          </a:p>
        </p:txBody>
      </p:sp>
      <p:sp>
        <p:nvSpPr>
          <p:cNvPr id="6" name="Rectangle 5"/>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901" y="6419326"/>
            <a:ext cx="1919564"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AAUW</a:t>
            </a:r>
            <a:r>
              <a:rPr lang="en-US" b="0" dirty="0" err="1">
                <a:solidFill>
                  <a:schemeClr val="bg1"/>
                </a:solidFill>
              </a:rPr>
              <a:t>StartSmart</a:t>
            </a:r>
            <a:endParaRPr lang="en-US" b="0" dirty="0">
              <a:solidFill>
                <a:schemeClr val="bg1"/>
              </a:solidFill>
            </a:endParaRPr>
          </a:p>
        </p:txBody>
      </p:sp>
      <p:pic>
        <p:nvPicPr>
          <p:cNvPr id="8" name="Picture 7" descr="AAUW reverse wo taglin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
        <p:nvSpPr>
          <p:cNvPr id="9" name="TextBox 8"/>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22</a:t>
            </a:r>
          </a:p>
        </p:txBody>
      </p:sp>
    </p:spTree>
    <p:extLst>
      <p:ext uri="{BB962C8B-B14F-4D97-AF65-F5344CB8AC3E}">
        <p14:creationId xmlns:p14="http://schemas.microsoft.com/office/powerpoint/2010/main" val="1540777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6553" b="-29040"/>
          <a:stretch/>
        </p:blipFill>
        <p:spPr>
          <a:xfrm rot="20561243">
            <a:off x="1028600" y="-378765"/>
            <a:ext cx="9956563" cy="8490146"/>
          </a:xfrm>
          <a:prstGeom prst="rect">
            <a:avLst/>
          </a:prstGeom>
        </p:spPr>
      </p:pic>
      <p:sp>
        <p:nvSpPr>
          <p:cNvPr id="4" name="Rectangle 3"/>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3901" y="6419326"/>
            <a:ext cx="1920013"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p:txBody>
      </p:sp>
      <p:pic>
        <p:nvPicPr>
          <p:cNvPr id="6" name="Picture 5" descr="AAUW reverse wo taglin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
        <p:nvSpPr>
          <p:cNvPr id="8" name="TextBox 7"/>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22</a:t>
            </a:r>
          </a:p>
        </p:txBody>
      </p:sp>
    </p:spTree>
    <p:extLst>
      <p:ext uri="{BB962C8B-B14F-4D97-AF65-F5344CB8AC3E}">
        <p14:creationId xmlns:p14="http://schemas.microsoft.com/office/powerpoint/2010/main" val="1727501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1157" y="328379"/>
            <a:ext cx="9697929" cy="1754326"/>
          </a:xfrm>
          <a:prstGeom prst="rect">
            <a:avLst/>
          </a:prstGeom>
          <a:noFill/>
        </p:spPr>
        <p:txBody>
          <a:bodyPr wrap="square" rtlCol="0">
            <a:spAutoFit/>
          </a:bodyPr>
          <a:lstStyle/>
          <a:p>
            <a:r>
              <a:rPr lang="en-US" sz="5400" b="1" dirty="0">
                <a:solidFill>
                  <a:srgbClr val="5C8727"/>
                </a:solidFill>
              </a:rPr>
              <a:t>Stereotypes and </a:t>
            </a:r>
          </a:p>
          <a:p>
            <a:r>
              <a:rPr lang="en-US" sz="5400" b="1" dirty="0">
                <a:solidFill>
                  <a:srgbClr val="5C8727"/>
                </a:solidFill>
              </a:rPr>
              <a:t>the Double Bind</a:t>
            </a:r>
            <a:r>
              <a:rPr lang="en-US" sz="4400" b="1" dirty="0">
                <a:solidFill>
                  <a:srgbClr val="5C8727"/>
                </a:solidFill>
              </a:rPr>
              <a:t>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90573" r="-12952" b="-3033"/>
          <a:stretch/>
        </p:blipFill>
        <p:spPr>
          <a:xfrm>
            <a:off x="0" y="0"/>
            <a:ext cx="12191999" cy="6858000"/>
          </a:xfrm>
          <a:prstGeom prst="rect">
            <a:avLst/>
          </a:prstGeom>
        </p:spPr>
      </p:pic>
      <p:sp>
        <p:nvSpPr>
          <p:cNvPr id="5" name="TextBox 4"/>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22</a:t>
            </a:r>
          </a:p>
        </p:txBody>
      </p:sp>
    </p:spTree>
    <p:extLst>
      <p:ext uri="{BB962C8B-B14F-4D97-AF65-F5344CB8AC3E}">
        <p14:creationId xmlns:p14="http://schemas.microsoft.com/office/powerpoint/2010/main" val="237940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AUW reverse wo taglin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
        <p:nvSpPr>
          <p:cNvPr id="7" name="TextBox 6"/>
          <p:cNvSpPr txBox="1"/>
          <p:nvPr/>
        </p:nvSpPr>
        <p:spPr>
          <a:xfrm>
            <a:off x="33901" y="6417670"/>
            <a:ext cx="1919564"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p:txBody>
      </p:sp>
      <p:sp>
        <p:nvSpPr>
          <p:cNvPr id="11" name="TextBox 10"/>
          <p:cNvSpPr txBox="1"/>
          <p:nvPr/>
        </p:nvSpPr>
        <p:spPr>
          <a:xfrm>
            <a:off x="4242187" y="2034624"/>
            <a:ext cx="7827803" cy="3354765"/>
          </a:xfrm>
          <a:prstGeom prst="rect">
            <a:avLst/>
          </a:prstGeom>
          <a:noFill/>
        </p:spPr>
        <p:txBody>
          <a:bodyPr wrap="square" rtlCol="0">
            <a:spAutoFit/>
          </a:bodyPr>
          <a:lstStyle/>
          <a:p>
            <a:r>
              <a:rPr lang="en-US" sz="4000" dirty="0">
                <a:solidFill>
                  <a:srgbClr val="FFFFFF"/>
                </a:solidFill>
              </a:rPr>
              <a:t>Negotiation Step 4:</a:t>
            </a:r>
          </a:p>
          <a:p>
            <a:r>
              <a:rPr lang="en-US" sz="6600" b="1" dirty="0">
                <a:solidFill>
                  <a:srgbClr val="103869"/>
                </a:solidFill>
              </a:rPr>
              <a:t>PRACTICE, PRACTICE, </a:t>
            </a:r>
          </a:p>
          <a:p>
            <a:r>
              <a:rPr lang="en-US" sz="6600" b="1" dirty="0">
                <a:solidFill>
                  <a:srgbClr val="103869"/>
                </a:solidFill>
              </a:rPr>
              <a:t>PRACTICE!</a:t>
            </a:r>
            <a:endParaRPr lang="en-US" sz="6600" dirty="0">
              <a:solidFill>
                <a:srgbClr val="103869"/>
              </a:solidFill>
            </a:endParaRPr>
          </a:p>
          <a:p>
            <a:endParaRPr lang="en-US" sz="4000" dirty="0"/>
          </a:p>
        </p:txBody>
      </p:sp>
      <p:sp>
        <p:nvSpPr>
          <p:cNvPr id="8" name="TextBox 7"/>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23</a:t>
            </a:r>
          </a:p>
        </p:txBody>
      </p:sp>
    </p:spTree>
    <p:extLst>
      <p:ext uri="{BB962C8B-B14F-4D97-AF65-F5344CB8AC3E}">
        <p14:creationId xmlns:p14="http://schemas.microsoft.com/office/powerpoint/2010/main" val="1899548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t="-73702" r="-264785" b="-8189"/>
          <a:stretch/>
        </p:blipFill>
        <p:spPr>
          <a:xfrm flipH="1">
            <a:off x="0" y="0"/>
            <a:ext cx="12192000" cy="68580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73698" r="-267994" b="-8189"/>
          <a:stretch/>
        </p:blipFill>
        <p:spPr>
          <a:xfrm>
            <a:off x="0" y="1"/>
            <a:ext cx="12192000" cy="6858000"/>
          </a:xfrm>
          <a:prstGeom prst="rect">
            <a:avLst/>
          </a:prstGeom>
        </p:spPr>
      </p:pic>
      <p:sp>
        <p:nvSpPr>
          <p:cNvPr id="2" name="Title 1"/>
          <p:cNvSpPr>
            <a:spLocks noGrp="1"/>
          </p:cNvSpPr>
          <p:nvPr>
            <p:ph type="title"/>
          </p:nvPr>
        </p:nvSpPr>
        <p:spPr>
          <a:xfrm>
            <a:off x="839788" y="153433"/>
            <a:ext cx="10515600" cy="980859"/>
          </a:xfrm>
        </p:spPr>
        <p:txBody>
          <a:bodyPr/>
          <a:lstStyle/>
          <a:p>
            <a:pPr algn="ctr"/>
            <a:r>
              <a:rPr lang="en-US" b="1" dirty="0">
                <a:solidFill>
                  <a:srgbClr val="5C8727"/>
                </a:solidFill>
                <a:latin typeface="+mn-lt"/>
              </a:rPr>
              <a:t>Role-Play Tips</a:t>
            </a:r>
          </a:p>
        </p:txBody>
      </p:sp>
      <p:sp>
        <p:nvSpPr>
          <p:cNvPr id="3" name="Text Placeholder 2"/>
          <p:cNvSpPr>
            <a:spLocks noGrp="1"/>
          </p:cNvSpPr>
          <p:nvPr>
            <p:ph type="body" idx="1"/>
          </p:nvPr>
        </p:nvSpPr>
        <p:spPr>
          <a:xfrm>
            <a:off x="317478" y="957882"/>
            <a:ext cx="5680098" cy="823912"/>
          </a:xfrm>
        </p:spPr>
        <p:txBody>
          <a:bodyPr>
            <a:normAutofit/>
          </a:bodyPr>
          <a:lstStyle/>
          <a:p>
            <a:r>
              <a:rPr lang="en-US" sz="3600" b="0" dirty="0">
                <a:solidFill>
                  <a:srgbClr val="174A7C"/>
                </a:solidFill>
              </a:rPr>
              <a:t>Employers</a:t>
            </a:r>
          </a:p>
        </p:txBody>
      </p:sp>
      <p:sp>
        <p:nvSpPr>
          <p:cNvPr id="4" name="Content Placeholder 3"/>
          <p:cNvSpPr>
            <a:spLocks noGrp="1"/>
          </p:cNvSpPr>
          <p:nvPr>
            <p:ph sz="half" idx="2"/>
          </p:nvPr>
        </p:nvSpPr>
        <p:spPr>
          <a:xfrm>
            <a:off x="1516835" y="1852357"/>
            <a:ext cx="4021375" cy="3828095"/>
          </a:xfrm>
        </p:spPr>
        <p:txBody>
          <a:bodyPr>
            <a:normAutofit/>
          </a:bodyPr>
          <a:lstStyle/>
          <a:p>
            <a:pPr lvl="0"/>
            <a:r>
              <a:rPr lang="en-US" sz="2400" b="1" dirty="0">
                <a:solidFill>
                  <a:srgbClr val="174A7C"/>
                </a:solidFill>
              </a:rPr>
              <a:t>Do </a:t>
            </a:r>
            <a:r>
              <a:rPr lang="en-US" sz="2400" dirty="0">
                <a:solidFill>
                  <a:srgbClr val="174A7C"/>
                </a:solidFill>
              </a:rPr>
              <a:t>pay your new hire a fair salary. Good pay attracts and keeps good employees.</a:t>
            </a:r>
          </a:p>
          <a:p>
            <a:pPr lvl="0">
              <a:lnSpc>
                <a:spcPct val="50000"/>
              </a:lnSpc>
            </a:pPr>
            <a:endParaRPr lang="en-US" sz="2400" dirty="0">
              <a:solidFill>
                <a:srgbClr val="174A7C"/>
              </a:solidFill>
            </a:endParaRPr>
          </a:p>
          <a:p>
            <a:pPr lvl="0"/>
            <a:r>
              <a:rPr lang="en-US" sz="2400" b="1" dirty="0">
                <a:solidFill>
                  <a:srgbClr val="174A7C"/>
                </a:solidFill>
              </a:rPr>
              <a:t>Don’t</a:t>
            </a:r>
            <a:r>
              <a:rPr lang="en-US" sz="2400" dirty="0">
                <a:solidFill>
                  <a:srgbClr val="174A7C"/>
                </a:solidFill>
              </a:rPr>
              <a:t> give away the farm. You can’t pay what you can’t afford.</a:t>
            </a:r>
          </a:p>
        </p:txBody>
      </p:sp>
      <p:sp>
        <p:nvSpPr>
          <p:cNvPr id="5" name="Text Placeholder 4"/>
          <p:cNvSpPr>
            <a:spLocks noGrp="1"/>
          </p:cNvSpPr>
          <p:nvPr>
            <p:ph type="body" sz="quarter" idx="3"/>
          </p:nvPr>
        </p:nvSpPr>
        <p:spPr>
          <a:xfrm>
            <a:off x="6172200" y="957882"/>
            <a:ext cx="5183188" cy="823912"/>
          </a:xfrm>
        </p:spPr>
        <p:txBody>
          <a:bodyPr>
            <a:normAutofit/>
          </a:bodyPr>
          <a:lstStyle/>
          <a:p>
            <a:r>
              <a:rPr lang="en-US" sz="3600" b="0" dirty="0">
                <a:solidFill>
                  <a:srgbClr val="174A7C"/>
                </a:solidFill>
              </a:rPr>
              <a:t>Employees</a:t>
            </a:r>
          </a:p>
        </p:txBody>
      </p:sp>
      <p:sp>
        <p:nvSpPr>
          <p:cNvPr id="6" name="Content Placeholder 5"/>
          <p:cNvSpPr>
            <a:spLocks noGrp="1"/>
          </p:cNvSpPr>
          <p:nvPr>
            <p:ph sz="quarter" idx="4"/>
          </p:nvPr>
        </p:nvSpPr>
        <p:spPr>
          <a:xfrm>
            <a:off x="6172200" y="1852357"/>
            <a:ext cx="4833671" cy="4337305"/>
          </a:xfrm>
        </p:spPr>
        <p:txBody>
          <a:bodyPr>
            <a:normAutofit/>
          </a:bodyPr>
          <a:lstStyle/>
          <a:p>
            <a:pPr lvl="0"/>
            <a:r>
              <a:rPr lang="en-US" sz="2400" b="1" dirty="0">
                <a:solidFill>
                  <a:srgbClr val="174A7C"/>
                </a:solidFill>
              </a:rPr>
              <a:t>Do </a:t>
            </a:r>
            <a:r>
              <a:rPr lang="en-US" sz="2400" dirty="0">
                <a:solidFill>
                  <a:srgbClr val="174A7C"/>
                </a:solidFill>
              </a:rPr>
              <a:t>have a target salary in mind.</a:t>
            </a:r>
          </a:p>
          <a:p>
            <a:pPr lvl="0">
              <a:lnSpc>
                <a:spcPct val="50000"/>
              </a:lnSpc>
            </a:pPr>
            <a:endParaRPr lang="en-US" sz="2400" dirty="0">
              <a:solidFill>
                <a:srgbClr val="174A7C"/>
              </a:solidFill>
            </a:endParaRPr>
          </a:p>
          <a:p>
            <a:pPr lvl="0"/>
            <a:r>
              <a:rPr lang="en-US" sz="2400" b="1" dirty="0">
                <a:solidFill>
                  <a:srgbClr val="174A7C"/>
                </a:solidFill>
              </a:rPr>
              <a:t>Do</a:t>
            </a:r>
            <a:r>
              <a:rPr lang="en-US" sz="2400" dirty="0">
                <a:solidFill>
                  <a:srgbClr val="174A7C"/>
                </a:solidFill>
              </a:rPr>
              <a:t> sell yourself and aim high (but be realistic).</a:t>
            </a:r>
          </a:p>
          <a:p>
            <a:pPr marL="0" lvl="0" indent="0">
              <a:lnSpc>
                <a:spcPct val="50000"/>
              </a:lnSpc>
              <a:buNone/>
            </a:pPr>
            <a:endParaRPr lang="en-US" sz="2400" dirty="0">
              <a:solidFill>
                <a:srgbClr val="174A7C"/>
              </a:solidFill>
            </a:endParaRPr>
          </a:p>
          <a:p>
            <a:pPr lvl="0"/>
            <a:r>
              <a:rPr lang="en-US" sz="2400" b="1" dirty="0">
                <a:solidFill>
                  <a:srgbClr val="174A7C"/>
                </a:solidFill>
              </a:rPr>
              <a:t>Don’t</a:t>
            </a:r>
            <a:r>
              <a:rPr lang="en-US" sz="2400" dirty="0">
                <a:solidFill>
                  <a:srgbClr val="174A7C"/>
                </a:solidFill>
              </a:rPr>
              <a:t> share your desired </a:t>
            </a:r>
            <a:br>
              <a:rPr lang="en-US" sz="2400" dirty="0">
                <a:solidFill>
                  <a:srgbClr val="174A7C"/>
                </a:solidFill>
              </a:rPr>
            </a:br>
            <a:r>
              <a:rPr lang="en-US" sz="2400" dirty="0">
                <a:solidFill>
                  <a:srgbClr val="174A7C"/>
                </a:solidFill>
              </a:rPr>
              <a:t>salary first. Instead, deflect </a:t>
            </a:r>
            <a:br>
              <a:rPr lang="en-US" sz="2400" dirty="0">
                <a:solidFill>
                  <a:srgbClr val="174A7C"/>
                </a:solidFill>
              </a:rPr>
            </a:br>
            <a:r>
              <a:rPr lang="en-US" sz="2400" dirty="0">
                <a:solidFill>
                  <a:srgbClr val="174A7C"/>
                </a:solidFill>
              </a:rPr>
              <a:t>by letting the employer </a:t>
            </a:r>
            <a:br>
              <a:rPr lang="en-US" sz="2400" dirty="0">
                <a:solidFill>
                  <a:srgbClr val="174A7C"/>
                </a:solidFill>
              </a:rPr>
            </a:br>
            <a:r>
              <a:rPr lang="en-US" sz="2400" dirty="0">
                <a:solidFill>
                  <a:srgbClr val="174A7C"/>
                </a:solidFill>
              </a:rPr>
              <a:t>know that you’d like to </a:t>
            </a:r>
            <a:br>
              <a:rPr lang="en-US" sz="2400" dirty="0">
                <a:solidFill>
                  <a:srgbClr val="174A7C"/>
                </a:solidFill>
              </a:rPr>
            </a:br>
            <a:r>
              <a:rPr lang="en-US" sz="2400" dirty="0">
                <a:solidFill>
                  <a:srgbClr val="174A7C"/>
                </a:solidFill>
              </a:rPr>
              <a:t>better understand the </a:t>
            </a:r>
            <a:br>
              <a:rPr lang="en-US" sz="2400" dirty="0">
                <a:solidFill>
                  <a:srgbClr val="174A7C"/>
                </a:solidFill>
              </a:rPr>
            </a:br>
            <a:r>
              <a:rPr lang="en-US" sz="2400" dirty="0">
                <a:solidFill>
                  <a:srgbClr val="174A7C"/>
                </a:solidFill>
              </a:rPr>
              <a:t>job responsibilities and </a:t>
            </a:r>
            <a:br>
              <a:rPr lang="en-US" sz="2400" dirty="0">
                <a:solidFill>
                  <a:srgbClr val="174A7C"/>
                </a:solidFill>
              </a:rPr>
            </a:br>
            <a:r>
              <a:rPr lang="en-US" sz="2400" dirty="0">
                <a:solidFill>
                  <a:srgbClr val="174A7C"/>
                </a:solidFill>
              </a:rPr>
              <a:t>requirements.</a:t>
            </a:r>
            <a:endParaRPr lang="en-US" sz="2400" dirty="0"/>
          </a:p>
          <a:p>
            <a:endParaRPr lang="en-US" dirty="0"/>
          </a:p>
        </p:txBody>
      </p:sp>
      <p:cxnSp>
        <p:nvCxnSpPr>
          <p:cNvPr id="8" name="Straight Connector 7"/>
          <p:cNvCxnSpPr/>
          <p:nvPr/>
        </p:nvCxnSpPr>
        <p:spPr>
          <a:xfrm>
            <a:off x="5967095" y="1134292"/>
            <a:ext cx="0" cy="5055371"/>
          </a:xfrm>
          <a:prstGeom prst="line">
            <a:avLst/>
          </a:prstGeom>
          <a:ln>
            <a:solidFill>
              <a:srgbClr val="5C87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35994" y="6419326"/>
            <a:ext cx="2247218" cy="369332"/>
          </a:xfrm>
          <a:prstGeom prst="rect">
            <a:avLst/>
          </a:prstGeom>
          <a:noFill/>
        </p:spPr>
        <p:txBody>
          <a:bodyPr wrap="none" rtlCol="0">
            <a:spAutoFit/>
          </a:bodyPr>
          <a:lstStyle/>
          <a:p>
            <a:r>
              <a:rPr lang="en-US" dirty="0">
                <a:solidFill>
                  <a:schemeClr val="bg1"/>
                </a:solidFill>
              </a:rPr>
              <a:t>Workbook Page 24-25</a:t>
            </a:r>
          </a:p>
        </p:txBody>
      </p:sp>
    </p:spTree>
    <p:extLst>
      <p:ext uri="{BB962C8B-B14F-4D97-AF65-F5344CB8AC3E}">
        <p14:creationId xmlns:p14="http://schemas.microsoft.com/office/powerpoint/2010/main" val="824125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hutterstock_132194801.eps"/>
          <p:cNvPicPr>
            <a:picLocks noChangeAspect="1"/>
          </p:cNvPicPr>
          <p:nvPr/>
        </p:nvPicPr>
        <p:blipFill rotWithShape="1">
          <a:blip r:embed="rId2" cstate="screen">
            <a:extLst>
              <a:ext uri="{28A0092B-C50C-407E-A947-70E740481C1C}">
                <a14:useLocalDpi xmlns:a14="http://schemas.microsoft.com/office/drawing/2010/main"/>
              </a:ext>
            </a:extLst>
          </a:blip>
          <a:srcRect l="-176347" t="-13149" r="-17771" b="46625"/>
          <a:stretch/>
        </p:blipFill>
        <p:spPr>
          <a:xfrm>
            <a:off x="0" y="0"/>
            <a:ext cx="12192000" cy="2968487"/>
          </a:xfrm>
          <a:prstGeom prst="rect">
            <a:avLst/>
          </a:prstGeom>
        </p:spPr>
      </p:pic>
      <p:sp>
        <p:nvSpPr>
          <p:cNvPr id="7" name="Text Box 2"/>
          <p:cNvSpPr txBox="1">
            <a:spLocks noChangeArrowheads="1"/>
          </p:cNvSpPr>
          <p:nvPr/>
        </p:nvSpPr>
        <p:spPr bwMode="auto">
          <a:xfrm>
            <a:off x="1770341" y="5210459"/>
            <a:ext cx="51946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5C8727"/>
                </a:solidFill>
                <a:effectLst/>
                <a:latin typeface="Calibri" panose="020F0502020204030204" pitchFamily="34" charset="0"/>
                <a:ea typeface="Calibri" panose="020F0502020204030204" pitchFamily="34" charset="0"/>
                <a:cs typeface="Times New Roman" panose="02020603050405020304" pitchFamily="18" charset="0"/>
              </a:rPr>
              <a:t>Target Salary: Senior</a:t>
            </a:r>
            <a:r>
              <a:rPr kumimoji="0" lang="en-US" altLang="en-US" sz="2400" b="1" i="0" u="none" strike="noStrike" cap="none" normalizeH="0" dirty="0">
                <a:ln>
                  <a:noFill/>
                </a:ln>
                <a:solidFill>
                  <a:srgbClr val="5C8727"/>
                </a:solidFill>
                <a:effectLst/>
                <a:latin typeface="Calibri" panose="020F0502020204030204" pitchFamily="34" charset="0"/>
                <a:ea typeface="Calibri" panose="020F0502020204030204" pitchFamily="34" charset="0"/>
                <a:cs typeface="Times New Roman" panose="02020603050405020304" pitchFamily="18" charset="0"/>
              </a:rPr>
              <a:t> Project Manager</a:t>
            </a:r>
            <a:endParaRPr kumimoji="0" lang="en-US" altLang="en-US" sz="2400" b="1" i="0" u="none" strike="noStrike" cap="none" normalizeH="0" baseline="0" dirty="0">
              <a:ln>
                <a:noFill/>
              </a:ln>
              <a:solidFill>
                <a:srgbClr val="5C8727"/>
              </a:solidFill>
              <a:effectLst/>
              <a:latin typeface="Arial" panose="020B0604020202020204" pitchFamily="34" charset="0"/>
            </a:endParaRPr>
          </a:p>
        </p:txBody>
      </p:sp>
      <p:cxnSp>
        <p:nvCxnSpPr>
          <p:cNvPr id="8" name="Straight Arrow Connector 7"/>
          <p:cNvCxnSpPr/>
          <p:nvPr/>
        </p:nvCxnSpPr>
        <p:spPr>
          <a:xfrm flipV="1">
            <a:off x="2753004" y="4737797"/>
            <a:ext cx="7486" cy="472662"/>
          </a:xfrm>
          <a:prstGeom prst="straightConnector1">
            <a:avLst/>
          </a:prstGeom>
          <a:ln w="44450">
            <a:solidFill>
              <a:srgbClr val="5C8727"/>
            </a:solidFill>
            <a:tailEnd type="arrow"/>
          </a:ln>
        </p:spPr>
        <p:style>
          <a:lnRef idx="1">
            <a:schemeClr val="accent1"/>
          </a:lnRef>
          <a:fillRef idx="0">
            <a:schemeClr val="accent1"/>
          </a:fillRef>
          <a:effectRef idx="0">
            <a:schemeClr val="accent1"/>
          </a:effectRef>
          <a:fontRef idx="minor">
            <a:schemeClr val="tx1"/>
          </a:fontRef>
        </p:style>
      </p:cxnSp>
      <p:sp>
        <p:nvSpPr>
          <p:cNvPr id="9" name="Rectangle 3"/>
          <p:cNvSpPr>
            <a:spLocks noChangeArrowheads="1"/>
          </p:cNvSpPr>
          <p:nvPr/>
        </p:nvSpPr>
        <p:spPr bwMode="auto">
          <a:xfrm>
            <a:off x="688279" y="2718425"/>
            <a:ext cx="4657237"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3600" dirty="0">
                <a:solidFill>
                  <a:srgbClr val="174A7C"/>
                </a:solidFill>
                <a:latin typeface="Calibri" panose="020F0502020204030204" pitchFamily="34" charset="0"/>
                <a:ea typeface="Calibri" panose="020F0502020204030204" pitchFamily="34" charset="0"/>
                <a:cs typeface="Times New Roman" panose="02020603050405020304" pitchFamily="18" charset="0"/>
              </a:rPr>
              <a:t>Employee Target Range </a:t>
            </a:r>
            <a:endParaRPr lang="en-US" altLang="en-US" sz="3600" dirty="0">
              <a:solidFill>
                <a:srgbClr val="174A7C"/>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741074" y="393532"/>
            <a:ext cx="4553939" cy="769441"/>
          </a:xfrm>
          <a:prstGeom prst="rect">
            <a:avLst/>
          </a:prstGeom>
        </p:spPr>
        <p:txBody>
          <a:bodyPr wrap="none">
            <a:spAutoFit/>
          </a:bodyPr>
          <a:lstStyle/>
          <a:p>
            <a:pPr lvl="0" eaLnBrk="0" fontAlgn="base" hangingPunct="0">
              <a:spcBef>
                <a:spcPct val="0"/>
              </a:spcBef>
              <a:spcAft>
                <a:spcPct val="0"/>
              </a:spcAft>
            </a:pPr>
            <a:r>
              <a:rPr lang="en-US" altLang="en-US" sz="4400" b="1" dirty="0">
                <a:solidFill>
                  <a:srgbClr val="5C8727"/>
                </a:solidFill>
                <a:latin typeface="Calibri" panose="020F0502020204030204" pitchFamily="34" charset="0"/>
                <a:ea typeface="Calibri" panose="020F0502020204030204" pitchFamily="34" charset="0"/>
                <a:cs typeface="Times New Roman" panose="02020603050405020304" pitchFamily="18" charset="0"/>
              </a:rPr>
              <a:t>Role-Play Round 1 </a:t>
            </a:r>
            <a:endParaRPr lang="en-US" altLang="en-US" sz="4400" b="1" dirty="0">
              <a:solidFill>
                <a:srgbClr val="5C8727"/>
              </a:solidFill>
            </a:endParaRPr>
          </a:p>
        </p:txBody>
      </p:sp>
      <p:sp>
        <p:nvSpPr>
          <p:cNvPr id="5" name="Rectangle 4"/>
          <p:cNvSpPr/>
          <p:nvPr/>
        </p:nvSpPr>
        <p:spPr>
          <a:xfrm>
            <a:off x="159027" y="3512571"/>
            <a:ext cx="8376633" cy="1323439"/>
          </a:xfrm>
          <a:prstGeom prst="rect">
            <a:avLst/>
          </a:prstGeom>
        </p:spPr>
        <p:txBody>
          <a:bodyPr wrap="square">
            <a:spAutoFit/>
          </a:bodyPr>
          <a:lstStyle/>
          <a:p>
            <a:pPr algn="ctr" eaLnBrk="0" fontAlgn="base" hangingPunct="0">
              <a:spcBef>
                <a:spcPct val="0"/>
              </a:spcBef>
              <a:spcAft>
                <a:spcPct val="0"/>
              </a:spcAft>
            </a:pPr>
            <a:r>
              <a:rPr lang="en-US" altLang="en-US" sz="8000" b="1" dirty="0">
                <a:solidFill>
                  <a:srgbClr val="174A7C"/>
                </a:solidFill>
                <a:latin typeface="Calibri" panose="020F0502020204030204" pitchFamily="34" charset="0"/>
                <a:ea typeface="Calibri" panose="020F0502020204030204" pitchFamily="34" charset="0"/>
                <a:cs typeface="Times New Roman" panose="02020603050405020304" pitchFamily="18" charset="0"/>
              </a:rPr>
              <a:t>$112,700-120,153</a:t>
            </a:r>
            <a:endParaRPr lang="en-US" altLang="en-US" sz="8000" b="1" dirty="0">
              <a:solidFill>
                <a:srgbClr val="174A7C"/>
              </a:solidFill>
            </a:endParaRPr>
          </a:p>
        </p:txBody>
      </p:sp>
      <p:sp>
        <p:nvSpPr>
          <p:cNvPr id="12" name="TextBox 11"/>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24</a:t>
            </a:r>
          </a:p>
        </p:txBody>
      </p:sp>
    </p:spTree>
    <p:extLst>
      <p:ext uri="{BB962C8B-B14F-4D97-AF65-F5344CB8AC3E}">
        <p14:creationId xmlns:p14="http://schemas.microsoft.com/office/powerpoint/2010/main" val="386079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901" y="6430922"/>
            <a:ext cx="2566790"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p:txBody>
      </p:sp>
      <p:pic>
        <p:nvPicPr>
          <p:cNvPr id="8" name="Picture 7" descr="AAUW reverse wo taglin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Tree>
    <p:extLst>
      <p:ext uri="{BB962C8B-B14F-4D97-AF65-F5344CB8AC3E}">
        <p14:creationId xmlns:p14="http://schemas.microsoft.com/office/powerpoint/2010/main" val="1544992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104652" b="-52300"/>
          <a:stretch/>
        </p:blipFill>
        <p:spPr>
          <a:xfrm>
            <a:off x="0" y="19456"/>
            <a:ext cx="12192000" cy="6858000"/>
          </a:xfrm>
          <a:prstGeom prst="rect">
            <a:avLst/>
          </a:prstGeom>
        </p:spPr>
      </p:pic>
      <p:sp>
        <p:nvSpPr>
          <p:cNvPr id="12" name="Rectangle 7"/>
          <p:cNvSpPr>
            <a:spLocks noChangeArrowheads="1"/>
          </p:cNvSpPr>
          <p:nvPr/>
        </p:nvSpPr>
        <p:spPr bwMode="auto">
          <a:xfrm>
            <a:off x="1967558" y="1934671"/>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Text Box 2"/>
          <p:cNvSpPr txBox="1">
            <a:spLocks noChangeArrowheads="1"/>
          </p:cNvSpPr>
          <p:nvPr/>
        </p:nvSpPr>
        <p:spPr bwMode="auto">
          <a:xfrm>
            <a:off x="1768478" y="5206322"/>
            <a:ext cx="19653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5C8727"/>
                </a:solidFill>
                <a:effectLst/>
                <a:latin typeface="Calibri" panose="020F0502020204030204" pitchFamily="34" charset="0"/>
                <a:ea typeface="Calibri" panose="020F0502020204030204" pitchFamily="34" charset="0"/>
                <a:cs typeface="Times New Roman" panose="02020603050405020304" pitchFamily="18" charset="0"/>
              </a:rPr>
              <a:t>Starting Offer</a:t>
            </a:r>
            <a:endParaRPr kumimoji="0" lang="en-US" altLang="en-US" sz="2400" b="1" i="0" u="none" strike="noStrike" cap="none" normalizeH="0" baseline="0" dirty="0">
              <a:ln>
                <a:noFill/>
              </a:ln>
              <a:solidFill>
                <a:srgbClr val="5C8727"/>
              </a:solidFill>
              <a:effectLst/>
              <a:latin typeface="Arial" panose="020B0604020202020204" pitchFamily="34" charset="0"/>
            </a:endParaRPr>
          </a:p>
        </p:txBody>
      </p:sp>
      <p:cxnSp>
        <p:nvCxnSpPr>
          <p:cNvPr id="14" name="Straight Arrow Connector 13"/>
          <p:cNvCxnSpPr/>
          <p:nvPr/>
        </p:nvCxnSpPr>
        <p:spPr>
          <a:xfrm flipV="1">
            <a:off x="2751141" y="4733660"/>
            <a:ext cx="7486" cy="472662"/>
          </a:xfrm>
          <a:prstGeom prst="straightConnector1">
            <a:avLst/>
          </a:prstGeom>
          <a:ln w="44450">
            <a:solidFill>
              <a:srgbClr val="5C8727"/>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a:spLocks noChangeArrowheads="1"/>
          </p:cNvSpPr>
          <p:nvPr/>
        </p:nvSpPr>
        <p:spPr bwMode="auto">
          <a:xfrm>
            <a:off x="677034" y="2720291"/>
            <a:ext cx="4560800"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3600" dirty="0">
                <a:solidFill>
                  <a:srgbClr val="174A7C"/>
                </a:solidFill>
                <a:latin typeface="Calibri" panose="020F0502020204030204" pitchFamily="34" charset="0"/>
                <a:ea typeface="Calibri" panose="020F0502020204030204" pitchFamily="34" charset="0"/>
                <a:cs typeface="Times New Roman" panose="02020603050405020304" pitchFamily="18" charset="0"/>
              </a:rPr>
              <a:t>Employer Salary Range </a:t>
            </a:r>
            <a:endParaRPr lang="en-US" altLang="en-US" sz="3600" dirty="0">
              <a:solidFill>
                <a:srgbClr val="174A7C"/>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16"/>
          <p:cNvSpPr/>
          <p:nvPr/>
        </p:nvSpPr>
        <p:spPr>
          <a:xfrm>
            <a:off x="157164" y="3508434"/>
            <a:ext cx="8782555" cy="1323439"/>
          </a:xfrm>
          <a:prstGeom prst="rect">
            <a:avLst/>
          </a:prstGeom>
        </p:spPr>
        <p:txBody>
          <a:bodyPr wrap="square">
            <a:spAutoFit/>
          </a:bodyPr>
          <a:lstStyle/>
          <a:p>
            <a:pPr algn="ctr" eaLnBrk="0" fontAlgn="base" hangingPunct="0">
              <a:spcBef>
                <a:spcPct val="0"/>
              </a:spcBef>
              <a:spcAft>
                <a:spcPct val="0"/>
              </a:spcAft>
            </a:pPr>
            <a:r>
              <a:rPr lang="en-US" altLang="en-US" sz="8000" b="1" dirty="0">
                <a:solidFill>
                  <a:srgbClr val="174A7C"/>
                </a:solidFill>
                <a:latin typeface="Calibri" panose="020F0502020204030204" pitchFamily="34" charset="0"/>
                <a:ea typeface="Calibri" panose="020F0502020204030204" pitchFamily="34" charset="0"/>
                <a:cs typeface="Times New Roman" panose="02020603050405020304" pitchFamily="18" charset="0"/>
              </a:rPr>
              <a:t>$106,300</a:t>
            </a:r>
            <a:r>
              <a:rPr lang="en-US" sz="8000" b="1" dirty="0">
                <a:solidFill>
                  <a:srgbClr val="174A7C"/>
                </a:solidFill>
              </a:rPr>
              <a:t>–</a:t>
            </a:r>
            <a:r>
              <a:rPr lang="en-US" altLang="en-US" sz="8000" b="1" dirty="0">
                <a:solidFill>
                  <a:srgbClr val="174A7C"/>
                </a:solidFill>
                <a:latin typeface="Calibri" panose="020F0502020204030204" pitchFamily="34" charset="0"/>
                <a:ea typeface="Calibri" panose="020F0502020204030204" pitchFamily="34" charset="0"/>
                <a:cs typeface="Times New Roman" panose="02020603050405020304" pitchFamily="18" charset="0"/>
              </a:rPr>
              <a:t>$110,000</a:t>
            </a:r>
            <a:endParaRPr lang="en-US" altLang="en-US" sz="8000" b="1" dirty="0">
              <a:solidFill>
                <a:srgbClr val="174A7C"/>
              </a:solidFill>
            </a:endParaRPr>
          </a:p>
        </p:txBody>
      </p:sp>
      <p:sp>
        <p:nvSpPr>
          <p:cNvPr id="18" name="Text Box 2"/>
          <p:cNvSpPr txBox="1">
            <a:spLocks noChangeArrowheads="1"/>
          </p:cNvSpPr>
          <p:nvPr/>
        </p:nvSpPr>
        <p:spPr bwMode="auto">
          <a:xfrm>
            <a:off x="4716466" y="5185362"/>
            <a:ext cx="329738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5C8727"/>
                </a:solidFill>
                <a:effectLst/>
                <a:latin typeface="Calibri" panose="020F0502020204030204" pitchFamily="34" charset="0"/>
                <a:ea typeface="Calibri" panose="020F0502020204030204" pitchFamily="34" charset="0"/>
                <a:cs typeface="Times New Roman" panose="02020603050405020304" pitchFamily="18" charset="0"/>
              </a:rPr>
              <a:t>Maximum Budgeted</a:t>
            </a:r>
            <a:endParaRPr kumimoji="0" lang="en-US" altLang="en-US" sz="2400" b="1" i="0" u="none" strike="noStrike" cap="none" normalizeH="0" baseline="0" dirty="0">
              <a:ln>
                <a:noFill/>
              </a:ln>
              <a:solidFill>
                <a:srgbClr val="5C8727"/>
              </a:solidFill>
              <a:effectLst/>
              <a:latin typeface="Arial" panose="020B0604020202020204" pitchFamily="34" charset="0"/>
            </a:endParaRPr>
          </a:p>
        </p:txBody>
      </p:sp>
      <p:cxnSp>
        <p:nvCxnSpPr>
          <p:cNvPr id="19" name="Straight Arrow Connector 18"/>
          <p:cNvCxnSpPr/>
          <p:nvPr/>
        </p:nvCxnSpPr>
        <p:spPr>
          <a:xfrm flipV="1">
            <a:off x="6365157" y="4679686"/>
            <a:ext cx="7486" cy="472662"/>
          </a:xfrm>
          <a:prstGeom prst="straightConnector1">
            <a:avLst/>
          </a:prstGeom>
          <a:ln w="44450">
            <a:solidFill>
              <a:srgbClr val="5C8727"/>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41074" y="393532"/>
            <a:ext cx="4553939" cy="769441"/>
          </a:xfrm>
          <a:prstGeom prst="rect">
            <a:avLst/>
          </a:prstGeom>
        </p:spPr>
        <p:txBody>
          <a:bodyPr wrap="none">
            <a:spAutoFit/>
          </a:bodyPr>
          <a:lstStyle/>
          <a:p>
            <a:pPr lvl="0" eaLnBrk="0" fontAlgn="base" hangingPunct="0">
              <a:spcBef>
                <a:spcPct val="0"/>
              </a:spcBef>
              <a:spcAft>
                <a:spcPct val="0"/>
              </a:spcAft>
            </a:pPr>
            <a:r>
              <a:rPr lang="en-US" altLang="en-US" sz="4400" b="1" dirty="0">
                <a:solidFill>
                  <a:srgbClr val="5C8727"/>
                </a:solidFill>
                <a:latin typeface="Calibri" panose="020F0502020204030204" pitchFamily="34" charset="0"/>
                <a:ea typeface="Calibri" panose="020F0502020204030204" pitchFamily="34" charset="0"/>
                <a:cs typeface="Times New Roman" panose="02020603050405020304" pitchFamily="18" charset="0"/>
              </a:rPr>
              <a:t>Role-Play Round 1 </a:t>
            </a:r>
            <a:endParaRPr lang="en-US" altLang="en-US" sz="4400" b="1" dirty="0">
              <a:solidFill>
                <a:srgbClr val="5C8727"/>
              </a:solidFill>
            </a:endParaRPr>
          </a:p>
        </p:txBody>
      </p:sp>
      <p:sp>
        <p:nvSpPr>
          <p:cNvPr id="11" name="TextBox 10"/>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25</a:t>
            </a:r>
          </a:p>
        </p:txBody>
      </p:sp>
    </p:spTree>
    <p:extLst>
      <p:ext uri="{BB962C8B-B14F-4D97-AF65-F5344CB8AC3E}">
        <p14:creationId xmlns:p14="http://schemas.microsoft.com/office/powerpoint/2010/main" val="1285319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8772" y="1223786"/>
            <a:ext cx="10836397" cy="3684588"/>
          </a:xfrm>
        </p:spPr>
        <p:txBody>
          <a:bodyPr/>
          <a:lstStyle/>
          <a:p>
            <a:pPr marL="0" indent="0">
              <a:buNone/>
            </a:pPr>
            <a:endParaRPr lang="en-US" dirty="0"/>
          </a:p>
          <a:p>
            <a:pPr marL="0" indent="0">
              <a:buNone/>
            </a:pPr>
            <a:r>
              <a:rPr lang="en-US" dirty="0"/>
              <a:t>Employees: “Thank you for this opportunity to work for your company.”</a:t>
            </a:r>
          </a:p>
          <a:p>
            <a:pPr marL="0" indent="0">
              <a:buNone/>
            </a:pPr>
            <a:endParaRPr lang="en-US" dirty="0"/>
          </a:p>
          <a:p>
            <a:pPr marL="0" indent="0">
              <a:buNone/>
            </a:pPr>
            <a:r>
              <a:rPr lang="en-US" dirty="0"/>
              <a:t>Employers: “We’re happy to work with you. Before we discuss your start date, can you share with me your desired salary?”</a:t>
            </a:r>
          </a:p>
        </p:txBody>
      </p:sp>
      <p:sp>
        <p:nvSpPr>
          <p:cNvPr id="7" name="Rectangle 6"/>
          <p:cNvSpPr/>
          <p:nvPr/>
        </p:nvSpPr>
        <p:spPr>
          <a:xfrm>
            <a:off x="741074" y="393532"/>
            <a:ext cx="6352636" cy="769441"/>
          </a:xfrm>
          <a:prstGeom prst="rect">
            <a:avLst/>
          </a:prstGeom>
        </p:spPr>
        <p:txBody>
          <a:bodyPr wrap="none">
            <a:spAutoFit/>
          </a:bodyPr>
          <a:lstStyle/>
          <a:p>
            <a:pPr lvl="0" eaLnBrk="0" fontAlgn="base" hangingPunct="0">
              <a:spcBef>
                <a:spcPct val="0"/>
              </a:spcBef>
              <a:spcAft>
                <a:spcPct val="0"/>
              </a:spcAft>
            </a:pPr>
            <a:r>
              <a:rPr lang="en-US" altLang="en-US" sz="4400" b="1" dirty="0">
                <a:solidFill>
                  <a:srgbClr val="5C8727"/>
                </a:solidFill>
                <a:latin typeface="Calibri" panose="020F0502020204030204" pitchFamily="34" charset="0"/>
                <a:ea typeface="Calibri" panose="020F0502020204030204" pitchFamily="34" charset="0"/>
                <a:cs typeface="Times New Roman" panose="02020603050405020304" pitchFamily="18" charset="0"/>
              </a:rPr>
              <a:t>Sample Starting Language </a:t>
            </a:r>
            <a:endParaRPr lang="en-US" altLang="en-US" sz="4400" b="1" dirty="0">
              <a:solidFill>
                <a:srgbClr val="5C8727"/>
              </a:solidFill>
            </a:endParaRPr>
          </a:p>
        </p:txBody>
      </p:sp>
      <p:sp>
        <p:nvSpPr>
          <p:cNvPr id="5" name="TextBox 4"/>
          <p:cNvSpPr txBox="1"/>
          <p:nvPr/>
        </p:nvSpPr>
        <p:spPr>
          <a:xfrm>
            <a:off x="5135994" y="6419326"/>
            <a:ext cx="2247218" cy="369332"/>
          </a:xfrm>
          <a:prstGeom prst="rect">
            <a:avLst/>
          </a:prstGeom>
          <a:noFill/>
        </p:spPr>
        <p:txBody>
          <a:bodyPr wrap="none" rtlCol="0">
            <a:spAutoFit/>
          </a:bodyPr>
          <a:lstStyle/>
          <a:p>
            <a:r>
              <a:rPr lang="en-US" dirty="0">
                <a:solidFill>
                  <a:schemeClr val="bg1"/>
                </a:solidFill>
              </a:rPr>
              <a:t>Workbook Page 24-25</a:t>
            </a:r>
          </a:p>
        </p:txBody>
      </p:sp>
    </p:spTree>
    <p:extLst>
      <p:ext uri="{BB962C8B-B14F-4D97-AF65-F5344CB8AC3E}">
        <p14:creationId xmlns:p14="http://schemas.microsoft.com/office/powerpoint/2010/main" val="3807623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utterstock_132194801.eps"/>
          <p:cNvPicPr>
            <a:picLocks noChangeAspect="1"/>
          </p:cNvPicPr>
          <p:nvPr/>
        </p:nvPicPr>
        <p:blipFill rotWithShape="1">
          <a:blip r:embed="rId2" cstate="screen">
            <a:extLst>
              <a:ext uri="{28A0092B-C50C-407E-A947-70E740481C1C}">
                <a14:useLocalDpi xmlns:a14="http://schemas.microsoft.com/office/drawing/2010/main"/>
              </a:ext>
            </a:extLst>
          </a:blip>
          <a:srcRect l="-176347" t="-13149" r="-17771" b="46625"/>
          <a:stretch/>
        </p:blipFill>
        <p:spPr>
          <a:xfrm>
            <a:off x="0" y="0"/>
            <a:ext cx="12192000" cy="2968487"/>
          </a:xfrm>
          <a:prstGeom prst="rect">
            <a:avLst/>
          </a:prstGeom>
        </p:spPr>
      </p:pic>
      <p:sp>
        <p:nvSpPr>
          <p:cNvPr id="7" name="Text Box 2"/>
          <p:cNvSpPr txBox="1">
            <a:spLocks noChangeArrowheads="1"/>
          </p:cNvSpPr>
          <p:nvPr/>
        </p:nvSpPr>
        <p:spPr bwMode="auto">
          <a:xfrm>
            <a:off x="1770341" y="5210459"/>
            <a:ext cx="19653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5C8727"/>
                </a:solidFill>
                <a:effectLst/>
                <a:latin typeface="Calibri" panose="020F0502020204030204" pitchFamily="34" charset="0"/>
                <a:ea typeface="Calibri" panose="020F0502020204030204" pitchFamily="34" charset="0"/>
                <a:cs typeface="Times New Roman" panose="02020603050405020304" pitchFamily="18" charset="0"/>
              </a:rPr>
              <a:t>Target Salary</a:t>
            </a:r>
            <a:endParaRPr kumimoji="0" lang="en-US" altLang="en-US" sz="2400" b="1" i="0" u="none" strike="noStrike" cap="none" normalizeH="0" baseline="0" dirty="0">
              <a:ln>
                <a:noFill/>
              </a:ln>
              <a:solidFill>
                <a:srgbClr val="5C8727"/>
              </a:solidFill>
              <a:effectLst/>
              <a:latin typeface="Arial" panose="020B0604020202020204" pitchFamily="34" charset="0"/>
            </a:endParaRPr>
          </a:p>
        </p:txBody>
      </p:sp>
      <p:cxnSp>
        <p:nvCxnSpPr>
          <p:cNvPr id="8" name="Straight Arrow Connector 7"/>
          <p:cNvCxnSpPr/>
          <p:nvPr/>
        </p:nvCxnSpPr>
        <p:spPr>
          <a:xfrm flipV="1">
            <a:off x="2753004" y="4737797"/>
            <a:ext cx="7486" cy="472662"/>
          </a:xfrm>
          <a:prstGeom prst="straightConnector1">
            <a:avLst/>
          </a:prstGeom>
          <a:ln w="44450">
            <a:solidFill>
              <a:srgbClr val="5C8727"/>
            </a:solidFill>
            <a:tailEnd type="arrow"/>
          </a:ln>
        </p:spPr>
        <p:style>
          <a:lnRef idx="1">
            <a:schemeClr val="accent1"/>
          </a:lnRef>
          <a:fillRef idx="0">
            <a:schemeClr val="accent1"/>
          </a:fillRef>
          <a:effectRef idx="0">
            <a:schemeClr val="accent1"/>
          </a:effectRef>
          <a:fontRef idx="minor">
            <a:schemeClr val="tx1"/>
          </a:fontRef>
        </p:style>
      </p:cxnSp>
      <p:sp>
        <p:nvSpPr>
          <p:cNvPr id="9" name="Rectangle 3"/>
          <p:cNvSpPr>
            <a:spLocks noChangeArrowheads="1"/>
          </p:cNvSpPr>
          <p:nvPr/>
        </p:nvSpPr>
        <p:spPr bwMode="auto">
          <a:xfrm>
            <a:off x="688279" y="2718425"/>
            <a:ext cx="4657237"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3600" dirty="0">
                <a:solidFill>
                  <a:srgbClr val="174A7C"/>
                </a:solidFill>
                <a:latin typeface="Calibri" panose="020F0502020204030204" pitchFamily="34" charset="0"/>
                <a:ea typeface="Calibri" panose="020F0502020204030204" pitchFamily="34" charset="0"/>
                <a:cs typeface="Times New Roman" panose="02020603050405020304" pitchFamily="18" charset="0"/>
              </a:rPr>
              <a:t>Employee Target Range </a:t>
            </a:r>
            <a:endParaRPr lang="en-US" altLang="en-US" sz="3600" dirty="0">
              <a:solidFill>
                <a:srgbClr val="174A7C"/>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741074" y="393532"/>
            <a:ext cx="4553234" cy="769441"/>
          </a:xfrm>
          <a:prstGeom prst="rect">
            <a:avLst/>
          </a:prstGeom>
        </p:spPr>
        <p:txBody>
          <a:bodyPr wrap="none">
            <a:spAutoFit/>
          </a:bodyPr>
          <a:lstStyle/>
          <a:p>
            <a:pPr lvl="0" eaLnBrk="0" fontAlgn="base" hangingPunct="0">
              <a:spcBef>
                <a:spcPct val="0"/>
              </a:spcBef>
              <a:spcAft>
                <a:spcPct val="0"/>
              </a:spcAft>
            </a:pPr>
            <a:r>
              <a:rPr lang="en-US" altLang="en-US" sz="4400" b="1" dirty="0">
                <a:solidFill>
                  <a:srgbClr val="5C8727"/>
                </a:solidFill>
                <a:latin typeface="Calibri" panose="020F0502020204030204" pitchFamily="34" charset="0"/>
                <a:ea typeface="Calibri" panose="020F0502020204030204" pitchFamily="34" charset="0"/>
                <a:cs typeface="Times New Roman" panose="02020603050405020304" pitchFamily="18" charset="0"/>
              </a:rPr>
              <a:t>Role-Play </a:t>
            </a:r>
            <a:r>
              <a:rPr lang="en-US" altLang="en-US" sz="4400" b="1">
                <a:solidFill>
                  <a:srgbClr val="5C8727"/>
                </a:solidFill>
                <a:latin typeface="Calibri" panose="020F0502020204030204" pitchFamily="34" charset="0"/>
                <a:ea typeface="Calibri" panose="020F0502020204030204" pitchFamily="34" charset="0"/>
                <a:cs typeface="Times New Roman" panose="02020603050405020304" pitchFamily="18" charset="0"/>
              </a:rPr>
              <a:t>Round 2 </a:t>
            </a:r>
            <a:endParaRPr lang="en-US" altLang="en-US" sz="4400" b="1" dirty="0">
              <a:solidFill>
                <a:srgbClr val="5C8727"/>
              </a:solidFill>
            </a:endParaRPr>
          </a:p>
        </p:txBody>
      </p:sp>
      <p:sp>
        <p:nvSpPr>
          <p:cNvPr id="5" name="Rectangle 4"/>
          <p:cNvSpPr/>
          <p:nvPr/>
        </p:nvSpPr>
        <p:spPr>
          <a:xfrm>
            <a:off x="159027" y="3512571"/>
            <a:ext cx="8376633" cy="1323439"/>
          </a:xfrm>
          <a:prstGeom prst="rect">
            <a:avLst/>
          </a:prstGeom>
        </p:spPr>
        <p:txBody>
          <a:bodyPr wrap="square">
            <a:spAutoFit/>
          </a:bodyPr>
          <a:lstStyle/>
          <a:p>
            <a:pPr algn="ctr" eaLnBrk="0" fontAlgn="base" hangingPunct="0">
              <a:spcBef>
                <a:spcPct val="0"/>
              </a:spcBef>
              <a:spcAft>
                <a:spcPct val="0"/>
              </a:spcAft>
            </a:pPr>
            <a:r>
              <a:rPr lang="en-US" altLang="en-US" sz="8000" b="1" dirty="0">
                <a:solidFill>
                  <a:srgbClr val="174A7C"/>
                </a:solidFill>
                <a:latin typeface="Calibri" panose="020F0502020204030204" pitchFamily="34" charset="0"/>
                <a:ea typeface="Calibri" panose="020F0502020204030204" pitchFamily="34" charset="0"/>
                <a:cs typeface="Times New Roman" panose="02020603050405020304" pitchFamily="18" charset="0"/>
              </a:rPr>
              <a:t>$119,702-134,826</a:t>
            </a:r>
            <a:endParaRPr lang="en-US" altLang="en-US" sz="8000" b="1" dirty="0">
              <a:solidFill>
                <a:srgbClr val="174A7C"/>
              </a:solidFill>
            </a:endParaRPr>
          </a:p>
        </p:txBody>
      </p:sp>
      <p:sp>
        <p:nvSpPr>
          <p:cNvPr id="11" name="TextBox 10"/>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24</a:t>
            </a:r>
          </a:p>
        </p:txBody>
      </p:sp>
    </p:spTree>
    <p:extLst>
      <p:ext uri="{BB962C8B-B14F-4D97-AF65-F5344CB8AC3E}">
        <p14:creationId xmlns:p14="http://schemas.microsoft.com/office/powerpoint/2010/main" val="576818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508"/>
            <a:ext cx="12199943" cy="6862468"/>
          </a:xfrm>
          <a:prstGeom prst="rect">
            <a:avLst/>
          </a:prstGeom>
        </p:spPr>
      </p:pic>
      <p:sp>
        <p:nvSpPr>
          <p:cNvPr id="2" name="Rectangle 1"/>
          <p:cNvSpPr/>
          <p:nvPr/>
        </p:nvSpPr>
        <p:spPr>
          <a:xfrm>
            <a:off x="559006" y="390754"/>
            <a:ext cx="7344834" cy="3046988"/>
          </a:xfrm>
          <a:prstGeom prst="rect">
            <a:avLst/>
          </a:prstGeom>
        </p:spPr>
        <p:txBody>
          <a:bodyPr wrap="square">
            <a:spAutoFit/>
          </a:bodyPr>
          <a:lstStyle/>
          <a:p>
            <a:r>
              <a:rPr lang="en-US" sz="3200" dirty="0">
                <a:solidFill>
                  <a:srgbClr val="174A7C"/>
                </a:solidFill>
              </a:rPr>
              <a:t>The gender pay gap is how we describe the inequality in what men and women are paid nationally. </a:t>
            </a:r>
          </a:p>
          <a:p>
            <a:endParaRPr lang="en-US" sz="3200" dirty="0">
              <a:solidFill>
                <a:srgbClr val="174A7C"/>
              </a:solidFill>
            </a:endParaRPr>
          </a:p>
          <a:p>
            <a:r>
              <a:rPr lang="en-US" sz="3200" dirty="0">
                <a:solidFill>
                  <a:srgbClr val="174A7C"/>
                </a:solidFill>
              </a:rPr>
              <a:t>Women working full-time are paid 80 cents for every dollar earned by a man. </a:t>
            </a:r>
          </a:p>
        </p:txBody>
      </p:sp>
      <p:sp>
        <p:nvSpPr>
          <p:cNvPr id="7" name="Rectangle 6"/>
          <p:cNvSpPr/>
          <p:nvPr/>
        </p:nvSpPr>
        <p:spPr>
          <a:xfrm>
            <a:off x="0" y="6408350"/>
            <a:ext cx="12192000" cy="460626"/>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8135" y="6419326"/>
            <a:ext cx="1919564"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p:txBody>
      </p:sp>
      <p:pic>
        <p:nvPicPr>
          <p:cNvPr id="9" name="Picture 8" descr="AAUW reverse wo taglin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
        <p:nvSpPr>
          <p:cNvPr id="10" name="TextBox 9"/>
          <p:cNvSpPr txBox="1"/>
          <p:nvPr/>
        </p:nvSpPr>
        <p:spPr>
          <a:xfrm>
            <a:off x="5135994" y="6419326"/>
            <a:ext cx="1825628" cy="369332"/>
          </a:xfrm>
          <a:prstGeom prst="rect">
            <a:avLst/>
          </a:prstGeom>
          <a:noFill/>
        </p:spPr>
        <p:txBody>
          <a:bodyPr wrap="none" rtlCol="0">
            <a:spAutoFit/>
          </a:bodyPr>
          <a:lstStyle/>
          <a:p>
            <a:r>
              <a:rPr lang="en-US" dirty="0">
                <a:solidFill>
                  <a:schemeClr val="bg1"/>
                </a:solidFill>
              </a:rPr>
              <a:t>Workbook Page 4</a:t>
            </a:r>
          </a:p>
        </p:txBody>
      </p:sp>
    </p:spTree>
    <p:extLst>
      <p:ext uri="{BB962C8B-B14F-4D97-AF65-F5344CB8AC3E}">
        <p14:creationId xmlns:p14="http://schemas.microsoft.com/office/powerpoint/2010/main" val="1807297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901" y="6430922"/>
            <a:ext cx="2566790"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p:txBody>
      </p:sp>
      <p:pic>
        <p:nvPicPr>
          <p:cNvPr id="8" name="Picture 7" descr="AAUW reverse wo taglin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Tree>
    <p:extLst>
      <p:ext uri="{BB962C8B-B14F-4D97-AF65-F5344CB8AC3E}">
        <p14:creationId xmlns:p14="http://schemas.microsoft.com/office/powerpoint/2010/main" val="509174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l="-104652" b="-52300"/>
          <a:stretch/>
        </p:blipFill>
        <p:spPr>
          <a:xfrm>
            <a:off x="0" y="0"/>
            <a:ext cx="12192000" cy="6858000"/>
          </a:xfrm>
          <a:prstGeom prst="rect">
            <a:avLst/>
          </a:prstGeom>
        </p:spPr>
      </p:pic>
      <p:sp>
        <p:nvSpPr>
          <p:cNvPr id="12" name="Rectangle 7"/>
          <p:cNvSpPr>
            <a:spLocks noChangeArrowheads="1"/>
          </p:cNvSpPr>
          <p:nvPr/>
        </p:nvSpPr>
        <p:spPr bwMode="auto">
          <a:xfrm>
            <a:off x="1967558" y="1934671"/>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Text Box 2"/>
          <p:cNvSpPr txBox="1">
            <a:spLocks noChangeArrowheads="1"/>
          </p:cNvSpPr>
          <p:nvPr/>
        </p:nvSpPr>
        <p:spPr bwMode="auto">
          <a:xfrm>
            <a:off x="1768478" y="5206322"/>
            <a:ext cx="19653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5C8727"/>
                </a:solidFill>
                <a:effectLst/>
                <a:latin typeface="Calibri" panose="020F0502020204030204" pitchFamily="34" charset="0"/>
                <a:ea typeface="Calibri" panose="020F0502020204030204" pitchFamily="34" charset="0"/>
                <a:cs typeface="Times New Roman" panose="02020603050405020304" pitchFamily="18" charset="0"/>
              </a:rPr>
              <a:t>Starting Offer</a:t>
            </a:r>
            <a:endParaRPr kumimoji="0" lang="en-US" altLang="en-US" sz="2400" b="1" i="0" u="none" strike="noStrike" cap="none" normalizeH="0" baseline="0" dirty="0">
              <a:ln>
                <a:noFill/>
              </a:ln>
              <a:solidFill>
                <a:srgbClr val="5C8727"/>
              </a:solidFill>
              <a:effectLst/>
              <a:latin typeface="Arial" panose="020B0604020202020204" pitchFamily="34" charset="0"/>
            </a:endParaRPr>
          </a:p>
        </p:txBody>
      </p:sp>
      <p:cxnSp>
        <p:nvCxnSpPr>
          <p:cNvPr id="14" name="Straight Arrow Connector 13"/>
          <p:cNvCxnSpPr/>
          <p:nvPr/>
        </p:nvCxnSpPr>
        <p:spPr>
          <a:xfrm flipV="1">
            <a:off x="2751141" y="4733660"/>
            <a:ext cx="7486" cy="472662"/>
          </a:xfrm>
          <a:prstGeom prst="straightConnector1">
            <a:avLst/>
          </a:prstGeom>
          <a:ln w="44450">
            <a:solidFill>
              <a:srgbClr val="5C8727"/>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a:spLocks noChangeArrowheads="1"/>
          </p:cNvSpPr>
          <p:nvPr/>
        </p:nvSpPr>
        <p:spPr bwMode="auto">
          <a:xfrm>
            <a:off x="677034" y="2720291"/>
            <a:ext cx="4560800"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3600" dirty="0">
                <a:solidFill>
                  <a:srgbClr val="174A7C"/>
                </a:solidFill>
                <a:latin typeface="Calibri" panose="020F0502020204030204" pitchFamily="34" charset="0"/>
                <a:ea typeface="Calibri" panose="020F0502020204030204" pitchFamily="34" charset="0"/>
                <a:cs typeface="Times New Roman" panose="02020603050405020304" pitchFamily="18" charset="0"/>
              </a:rPr>
              <a:t>Employer Salary Range </a:t>
            </a:r>
            <a:endParaRPr lang="en-US" altLang="en-US" sz="3600" dirty="0">
              <a:solidFill>
                <a:srgbClr val="174A7C"/>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16"/>
          <p:cNvSpPr/>
          <p:nvPr/>
        </p:nvSpPr>
        <p:spPr>
          <a:xfrm>
            <a:off x="157164" y="3508434"/>
            <a:ext cx="9103568" cy="1323439"/>
          </a:xfrm>
          <a:prstGeom prst="rect">
            <a:avLst/>
          </a:prstGeom>
        </p:spPr>
        <p:txBody>
          <a:bodyPr wrap="square">
            <a:spAutoFit/>
          </a:bodyPr>
          <a:lstStyle/>
          <a:p>
            <a:pPr algn="ctr" eaLnBrk="0" fontAlgn="base" hangingPunct="0">
              <a:spcBef>
                <a:spcPct val="0"/>
              </a:spcBef>
              <a:spcAft>
                <a:spcPct val="0"/>
              </a:spcAft>
            </a:pPr>
            <a:r>
              <a:rPr lang="en-US" altLang="en-US" sz="8000" b="1" dirty="0">
                <a:solidFill>
                  <a:srgbClr val="174A7C"/>
                </a:solidFill>
                <a:latin typeface="Calibri" panose="020F0502020204030204" pitchFamily="34" charset="0"/>
                <a:ea typeface="Calibri" panose="020F0502020204030204" pitchFamily="34" charset="0"/>
                <a:cs typeface="Times New Roman" panose="02020603050405020304" pitchFamily="18" charset="0"/>
              </a:rPr>
              <a:t>$125,000</a:t>
            </a:r>
            <a:r>
              <a:rPr lang="en-US" sz="8000" b="1" dirty="0">
                <a:solidFill>
                  <a:srgbClr val="174A7C"/>
                </a:solidFill>
              </a:rPr>
              <a:t>–</a:t>
            </a:r>
            <a:r>
              <a:rPr lang="en-US" altLang="en-US" sz="8000" b="1" dirty="0">
                <a:solidFill>
                  <a:srgbClr val="174A7C"/>
                </a:solidFill>
                <a:latin typeface="Calibri" panose="020F0502020204030204" pitchFamily="34" charset="0"/>
                <a:ea typeface="Calibri" panose="020F0502020204030204" pitchFamily="34" charset="0"/>
                <a:cs typeface="Times New Roman" panose="02020603050405020304" pitchFamily="18" charset="0"/>
              </a:rPr>
              <a:t>$125,000</a:t>
            </a:r>
            <a:endParaRPr lang="en-US" altLang="en-US" sz="8000" b="1" dirty="0">
              <a:solidFill>
                <a:srgbClr val="174A7C"/>
              </a:solidFill>
            </a:endParaRPr>
          </a:p>
        </p:txBody>
      </p:sp>
      <p:sp>
        <p:nvSpPr>
          <p:cNvPr id="18" name="Text Box 2"/>
          <p:cNvSpPr txBox="1">
            <a:spLocks noChangeArrowheads="1"/>
          </p:cNvSpPr>
          <p:nvPr/>
        </p:nvSpPr>
        <p:spPr bwMode="auto">
          <a:xfrm>
            <a:off x="4716466" y="5185362"/>
            <a:ext cx="329738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5C8727"/>
                </a:solidFill>
                <a:effectLst/>
                <a:latin typeface="Calibri" panose="020F0502020204030204" pitchFamily="34" charset="0"/>
                <a:ea typeface="Calibri" panose="020F0502020204030204" pitchFamily="34" charset="0"/>
                <a:cs typeface="Times New Roman" panose="02020603050405020304" pitchFamily="18" charset="0"/>
              </a:rPr>
              <a:t>Maximum Budgeted</a:t>
            </a:r>
            <a:endParaRPr kumimoji="0" lang="en-US" altLang="en-US" sz="2400" b="1" i="0" u="none" strike="noStrike" cap="none" normalizeH="0" baseline="0" dirty="0">
              <a:ln>
                <a:noFill/>
              </a:ln>
              <a:solidFill>
                <a:srgbClr val="5C8727"/>
              </a:solidFill>
              <a:effectLst/>
              <a:latin typeface="Arial" panose="020B0604020202020204" pitchFamily="34" charset="0"/>
            </a:endParaRPr>
          </a:p>
        </p:txBody>
      </p:sp>
      <p:cxnSp>
        <p:nvCxnSpPr>
          <p:cNvPr id="19" name="Straight Arrow Connector 18"/>
          <p:cNvCxnSpPr/>
          <p:nvPr/>
        </p:nvCxnSpPr>
        <p:spPr>
          <a:xfrm flipV="1">
            <a:off x="6365157" y="4679686"/>
            <a:ext cx="7486" cy="472662"/>
          </a:xfrm>
          <a:prstGeom prst="straightConnector1">
            <a:avLst/>
          </a:prstGeom>
          <a:ln w="44450">
            <a:solidFill>
              <a:srgbClr val="5C8727"/>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41074" y="393532"/>
            <a:ext cx="4553939" cy="769441"/>
          </a:xfrm>
          <a:prstGeom prst="rect">
            <a:avLst/>
          </a:prstGeom>
        </p:spPr>
        <p:txBody>
          <a:bodyPr wrap="none">
            <a:spAutoFit/>
          </a:bodyPr>
          <a:lstStyle/>
          <a:p>
            <a:pPr lvl="0" eaLnBrk="0" fontAlgn="base" hangingPunct="0">
              <a:spcBef>
                <a:spcPct val="0"/>
              </a:spcBef>
              <a:spcAft>
                <a:spcPct val="0"/>
              </a:spcAft>
            </a:pPr>
            <a:r>
              <a:rPr lang="en-US" altLang="en-US" sz="4400" b="1" dirty="0">
                <a:solidFill>
                  <a:srgbClr val="5C8727"/>
                </a:solidFill>
                <a:latin typeface="Calibri" panose="020F0502020204030204" pitchFamily="34" charset="0"/>
                <a:ea typeface="Calibri" panose="020F0502020204030204" pitchFamily="34" charset="0"/>
                <a:cs typeface="Times New Roman" panose="02020603050405020304" pitchFamily="18" charset="0"/>
              </a:rPr>
              <a:t>Role-Play Round 2 </a:t>
            </a:r>
            <a:endParaRPr lang="en-US" altLang="en-US" sz="4400" b="1" dirty="0">
              <a:solidFill>
                <a:srgbClr val="5C8727"/>
              </a:solidFill>
            </a:endParaRPr>
          </a:p>
        </p:txBody>
      </p:sp>
      <p:sp>
        <p:nvSpPr>
          <p:cNvPr id="11" name="TextBox 10"/>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25</a:t>
            </a:r>
          </a:p>
        </p:txBody>
      </p:sp>
    </p:spTree>
    <p:extLst>
      <p:ext uri="{BB962C8B-B14F-4D97-AF65-F5344CB8AC3E}">
        <p14:creationId xmlns:p14="http://schemas.microsoft.com/office/powerpoint/2010/main" val="8506411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8772" y="1223786"/>
            <a:ext cx="10836397" cy="3684588"/>
          </a:xfrm>
        </p:spPr>
        <p:txBody>
          <a:bodyPr/>
          <a:lstStyle/>
          <a:p>
            <a:pPr marL="0" indent="0">
              <a:buNone/>
            </a:pPr>
            <a:endParaRPr lang="en-US" dirty="0"/>
          </a:p>
          <a:p>
            <a:pPr marL="0" indent="0">
              <a:buNone/>
            </a:pPr>
            <a:r>
              <a:rPr lang="en-US" dirty="0"/>
              <a:t>Employees: “Thank you for this opportunity to work for your company.”</a:t>
            </a:r>
          </a:p>
          <a:p>
            <a:pPr marL="0" indent="0">
              <a:buNone/>
            </a:pPr>
            <a:endParaRPr lang="en-US" dirty="0"/>
          </a:p>
          <a:p>
            <a:pPr marL="0" indent="0">
              <a:buNone/>
            </a:pPr>
            <a:r>
              <a:rPr lang="en-US" dirty="0"/>
              <a:t>Employers: “We’re happy to work with you. Before we discuss your start date, can you share with me your desired salary?”</a:t>
            </a:r>
          </a:p>
        </p:txBody>
      </p:sp>
      <p:sp>
        <p:nvSpPr>
          <p:cNvPr id="7" name="Rectangle 6"/>
          <p:cNvSpPr/>
          <p:nvPr/>
        </p:nvSpPr>
        <p:spPr>
          <a:xfrm>
            <a:off x="741074" y="393532"/>
            <a:ext cx="6352636" cy="769441"/>
          </a:xfrm>
          <a:prstGeom prst="rect">
            <a:avLst/>
          </a:prstGeom>
        </p:spPr>
        <p:txBody>
          <a:bodyPr wrap="none">
            <a:spAutoFit/>
          </a:bodyPr>
          <a:lstStyle/>
          <a:p>
            <a:pPr lvl="0" eaLnBrk="0" fontAlgn="base" hangingPunct="0">
              <a:spcBef>
                <a:spcPct val="0"/>
              </a:spcBef>
              <a:spcAft>
                <a:spcPct val="0"/>
              </a:spcAft>
            </a:pPr>
            <a:r>
              <a:rPr lang="en-US" altLang="en-US" sz="4400" b="1" dirty="0">
                <a:solidFill>
                  <a:srgbClr val="5C8727"/>
                </a:solidFill>
                <a:latin typeface="Calibri" panose="020F0502020204030204" pitchFamily="34" charset="0"/>
                <a:ea typeface="Calibri" panose="020F0502020204030204" pitchFamily="34" charset="0"/>
                <a:cs typeface="Times New Roman" panose="02020603050405020304" pitchFamily="18" charset="0"/>
              </a:rPr>
              <a:t>Sample Starting Language </a:t>
            </a:r>
            <a:endParaRPr lang="en-US" altLang="en-US" sz="4400" b="1" dirty="0">
              <a:solidFill>
                <a:srgbClr val="5C8727"/>
              </a:solidFill>
            </a:endParaRPr>
          </a:p>
        </p:txBody>
      </p:sp>
      <p:sp>
        <p:nvSpPr>
          <p:cNvPr id="5" name="TextBox 4"/>
          <p:cNvSpPr txBox="1"/>
          <p:nvPr/>
        </p:nvSpPr>
        <p:spPr>
          <a:xfrm>
            <a:off x="5135994" y="6419326"/>
            <a:ext cx="2247218" cy="369332"/>
          </a:xfrm>
          <a:prstGeom prst="rect">
            <a:avLst/>
          </a:prstGeom>
          <a:noFill/>
        </p:spPr>
        <p:txBody>
          <a:bodyPr wrap="none" rtlCol="0">
            <a:spAutoFit/>
          </a:bodyPr>
          <a:lstStyle/>
          <a:p>
            <a:r>
              <a:rPr lang="en-US" dirty="0">
                <a:solidFill>
                  <a:schemeClr val="bg1"/>
                </a:solidFill>
              </a:rPr>
              <a:t>Workbook Page 24-25</a:t>
            </a:r>
          </a:p>
        </p:txBody>
      </p:sp>
    </p:spTree>
    <p:extLst>
      <p:ext uri="{BB962C8B-B14F-4D97-AF65-F5344CB8AC3E}">
        <p14:creationId xmlns:p14="http://schemas.microsoft.com/office/powerpoint/2010/main" val="2732627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p:cNvSpPr txBox="1"/>
          <p:nvPr/>
        </p:nvSpPr>
        <p:spPr>
          <a:xfrm>
            <a:off x="3798278" y="1302352"/>
            <a:ext cx="8131036" cy="1754326"/>
          </a:xfrm>
          <a:prstGeom prst="rect">
            <a:avLst/>
          </a:prstGeom>
          <a:noFill/>
        </p:spPr>
        <p:txBody>
          <a:bodyPr wrap="square" rtlCol="0">
            <a:spAutoFit/>
          </a:bodyPr>
          <a:lstStyle/>
          <a:p>
            <a:r>
              <a:rPr lang="en-US" sz="5400" b="1" dirty="0">
                <a:solidFill>
                  <a:srgbClr val="103869"/>
                </a:solidFill>
              </a:rPr>
              <a:t>4 STEPS TO SALARY NEGOTIATION</a:t>
            </a:r>
          </a:p>
        </p:txBody>
      </p:sp>
      <p:sp>
        <p:nvSpPr>
          <p:cNvPr id="6" name="Rectangle 5"/>
          <p:cNvSpPr/>
          <p:nvPr/>
        </p:nvSpPr>
        <p:spPr>
          <a:xfrm>
            <a:off x="3704492" y="2931594"/>
            <a:ext cx="8487508" cy="3203954"/>
          </a:xfrm>
          <a:prstGeom prst="rect">
            <a:avLst/>
          </a:prstGeom>
          <a:effectLst>
            <a:outerShdw blurRad="50800" dist="38100" dir="2700000" algn="tl" rotWithShape="0">
              <a:prstClr val="black">
                <a:alpha val="40000"/>
              </a:prstClr>
            </a:outerShdw>
          </a:effectLst>
        </p:spPr>
        <p:txBody>
          <a:bodyPr wrap="square">
            <a:spAutoFit/>
          </a:bodyPr>
          <a:lstStyle/>
          <a:p>
            <a:pPr>
              <a:lnSpc>
                <a:spcPct val="130000"/>
              </a:lnSpc>
              <a:spcAft>
                <a:spcPts val="600"/>
              </a:spcAft>
            </a:pPr>
            <a:r>
              <a:rPr lang="en-US" sz="3600" dirty="0">
                <a:solidFill>
                  <a:schemeClr val="bg1"/>
                </a:solidFill>
                <a:effectLst>
                  <a:outerShdw blurRad="50800" dist="38100" dir="2700000" algn="tl" rotWithShape="0">
                    <a:prstClr val="black">
                      <a:alpha val="40000"/>
                    </a:prstClr>
                  </a:outerShdw>
                </a:effectLst>
              </a:rPr>
              <a:t>1. Know Your Value</a:t>
            </a:r>
          </a:p>
          <a:p>
            <a:pPr>
              <a:lnSpc>
                <a:spcPct val="130000"/>
              </a:lnSpc>
              <a:spcAft>
                <a:spcPts val="600"/>
              </a:spcAft>
            </a:pPr>
            <a:r>
              <a:rPr lang="en-US" sz="3600" dirty="0">
                <a:solidFill>
                  <a:schemeClr val="bg1"/>
                </a:solidFill>
                <a:effectLst>
                  <a:outerShdw blurRad="50800" dist="38100" dir="2700000" algn="tl" rotWithShape="0">
                    <a:prstClr val="black">
                      <a:alpha val="40000"/>
                    </a:prstClr>
                  </a:outerShdw>
                </a:effectLst>
              </a:rPr>
              <a:t>2. Know Your Target Salary and Benefits</a:t>
            </a:r>
          </a:p>
          <a:p>
            <a:pPr>
              <a:lnSpc>
                <a:spcPct val="130000"/>
              </a:lnSpc>
              <a:spcAft>
                <a:spcPts val="600"/>
              </a:spcAft>
            </a:pPr>
            <a:r>
              <a:rPr lang="en-US" sz="3600" dirty="0">
                <a:solidFill>
                  <a:schemeClr val="bg1"/>
                </a:solidFill>
                <a:effectLst>
                  <a:outerShdw blurRad="50800" dist="38100" dir="2700000" algn="tl" rotWithShape="0">
                    <a:prstClr val="black">
                      <a:alpha val="40000"/>
                    </a:prstClr>
                  </a:outerShdw>
                </a:effectLst>
              </a:rPr>
              <a:t>3. Know Your Strategy</a:t>
            </a:r>
          </a:p>
          <a:p>
            <a:pPr>
              <a:lnSpc>
                <a:spcPct val="130000"/>
              </a:lnSpc>
              <a:spcAft>
                <a:spcPts val="600"/>
              </a:spcAft>
            </a:pPr>
            <a:r>
              <a:rPr lang="en-US" sz="3600" dirty="0">
                <a:solidFill>
                  <a:schemeClr val="bg1"/>
                </a:solidFill>
                <a:effectLst>
                  <a:outerShdw blurRad="50800" dist="38100" dir="2700000" algn="tl" rotWithShape="0">
                    <a:prstClr val="black">
                      <a:alpha val="40000"/>
                    </a:prstClr>
                  </a:outerShdw>
                </a:effectLst>
              </a:rPr>
              <a:t>4. Practice, Practice, Practice! </a:t>
            </a:r>
          </a:p>
        </p:txBody>
      </p:sp>
      <p:sp>
        <p:nvSpPr>
          <p:cNvPr id="13" name="Rectangle 12"/>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3901" y="6430922"/>
            <a:ext cx="2566790"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p:txBody>
      </p:sp>
      <p:pic>
        <p:nvPicPr>
          <p:cNvPr id="15" name="Picture 14" descr="AAUW reverse wo taglin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
        <p:nvSpPr>
          <p:cNvPr id="8" name="TextBox 7"/>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26</a:t>
            </a:r>
          </a:p>
        </p:txBody>
      </p:sp>
    </p:spTree>
    <p:extLst>
      <p:ext uri="{BB962C8B-B14F-4D97-AF65-F5344CB8AC3E}">
        <p14:creationId xmlns:p14="http://schemas.microsoft.com/office/powerpoint/2010/main" val="281568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l="-391794" t="-92439" r="-12595" b="-13746"/>
          <a:stretch/>
        </p:blipFill>
        <p:spPr>
          <a:xfrm>
            <a:off x="0" y="0"/>
            <a:ext cx="12191999" cy="6858000"/>
          </a:xfrm>
          <a:prstGeom prst="rect">
            <a:avLst/>
          </a:prstGeom>
        </p:spPr>
      </p:pic>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l="-295430" t="-93028" r="-108958" b="-13162"/>
          <a:stretch/>
        </p:blipFill>
        <p:spPr>
          <a:xfrm>
            <a:off x="0" y="0"/>
            <a:ext cx="12191999" cy="6858000"/>
          </a:xfrm>
          <a:prstGeom prst="rect">
            <a:avLst/>
          </a:prstGeom>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l="-107611" t="-92439" r="-296777" b="-13746"/>
          <a:stretch/>
        </p:blipFill>
        <p:spPr>
          <a:xfrm>
            <a:off x="0" y="0"/>
            <a:ext cx="12192000" cy="6858000"/>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1245" t="-92439" r="-393118" b="-13746"/>
          <a:stretch/>
        </p:blipFill>
        <p:spPr>
          <a:xfrm>
            <a:off x="1" y="0"/>
            <a:ext cx="12192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l="-59876" r="-58966"/>
          <a:stretch/>
        </p:blipFill>
        <p:spPr>
          <a:xfrm>
            <a:off x="0" y="0"/>
            <a:ext cx="12192000" cy="6079068"/>
          </a:xfrm>
          <a:prstGeom prst="rect">
            <a:avLst/>
          </a:prstGeom>
        </p:spPr>
      </p:pic>
      <p:sp>
        <p:nvSpPr>
          <p:cNvPr id="2" name="TextBox 1"/>
          <p:cNvSpPr txBox="1"/>
          <p:nvPr/>
        </p:nvSpPr>
        <p:spPr>
          <a:xfrm>
            <a:off x="194014" y="529234"/>
            <a:ext cx="4462316" cy="2308324"/>
          </a:xfrm>
          <a:prstGeom prst="rect">
            <a:avLst/>
          </a:prstGeom>
          <a:noFill/>
        </p:spPr>
        <p:txBody>
          <a:bodyPr wrap="square" rtlCol="0">
            <a:spAutoFit/>
          </a:bodyPr>
          <a:lstStyle/>
          <a:p>
            <a:pPr algn="ctr"/>
            <a:r>
              <a:rPr lang="en-US" sz="3600" dirty="0">
                <a:solidFill>
                  <a:srgbClr val="174A7C"/>
                </a:solidFill>
              </a:rPr>
              <a:t>What was an aha moment for you during this workshop?</a:t>
            </a:r>
          </a:p>
          <a:p>
            <a:endParaRPr lang="en-US" sz="3600" dirty="0">
              <a:solidFill>
                <a:srgbClr val="174A7C"/>
              </a:solidFill>
            </a:endParaRPr>
          </a:p>
        </p:txBody>
      </p:sp>
      <p:sp>
        <p:nvSpPr>
          <p:cNvPr id="8" name="Rectangle 7"/>
          <p:cNvSpPr/>
          <p:nvPr/>
        </p:nvSpPr>
        <p:spPr>
          <a:xfrm>
            <a:off x="7460711" y="529234"/>
            <a:ext cx="4338853" cy="1754327"/>
          </a:xfrm>
          <a:prstGeom prst="rect">
            <a:avLst/>
          </a:prstGeom>
        </p:spPr>
        <p:txBody>
          <a:bodyPr wrap="square">
            <a:spAutoFit/>
          </a:bodyPr>
          <a:lstStyle/>
          <a:p>
            <a:pPr algn="ctr"/>
            <a:r>
              <a:rPr lang="en-US" sz="3600" dirty="0">
                <a:solidFill>
                  <a:srgbClr val="174A7C"/>
                </a:solidFill>
              </a:rPr>
              <a:t>What is one thing you will do to practice what you learned?</a:t>
            </a:r>
          </a:p>
        </p:txBody>
      </p:sp>
      <p:sp>
        <p:nvSpPr>
          <p:cNvPr id="9" name="TextBox 8"/>
          <p:cNvSpPr txBox="1"/>
          <p:nvPr/>
        </p:nvSpPr>
        <p:spPr>
          <a:xfrm>
            <a:off x="5135994" y="6419326"/>
            <a:ext cx="1942648" cy="369332"/>
          </a:xfrm>
          <a:prstGeom prst="rect">
            <a:avLst/>
          </a:prstGeom>
          <a:noFill/>
        </p:spPr>
        <p:txBody>
          <a:bodyPr wrap="none" rtlCol="0">
            <a:spAutoFit/>
          </a:bodyPr>
          <a:lstStyle/>
          <a:p>
            <a:r>
              <a:rPr lang="en-US" dirty="0">
                <a:solidFill>
                  <a:schemeClr val="bg1"/>
                </a:solidFill>
              </a:rPr>
              <a:t>Workbook Page 26</a:t>
            </a:r>
          </a:p>
        </p:txBody>
      </p:sp>
    </p:spTree>
    <p:extLst>
      <p:ext uri="{BB962C8B-B14F-4D97-AF65-F5344CB8AC3E}">
        <p14:creationId xmlns:p14="http://schemas.microsoft.com/office/powerpoint/2010/main" val="719385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477"/>
            <a:ext cx="12192000" cy="6858000"/>
          </a:xfrm>
          <a:prstGeom prst="rect">
            <a:avLst/>
          </a:prstGeom>
        </p:spPr>
      </p:pic>
      <p:sp>
        <p:nvSpPr>
          <p:cNvPr id="3" name="TextBox 2"/>
          <p:cNvSpPr txBox="1"/>
          <p:nvPr/>
        </p:nvSpPr>
        <p:spPr>
          <a:xfrm>
            <a:off x="1738892" y="3193833"/>
            <a:ext cx="8714245" cy="3554819"/>
          </a:xfrm>
          <a:prstGeom prst="rect">
            <a:avLst/>
          </a:prstGeom>
          <a:noFill/>
        </p:spPr>
        <p:txBody>
          <a:bodyPr wrap="none" rtlCol="0">
            <a:spAutoFit/>
          </a:bodyPr>
          <a:lstStyle/>
          <a:p>
            <a:pPr algn="ctr"/>
            <a:r>
              <a:rPr lang="en-US" sz="3200" b="1" dirty="0">
                <a:solidFill>
                  <a:srgbClr val="174A7C"/>
                </a:solidFill>
              </a:rPr>
              <a:t>Thank you and good luck.</a:t>
            </a:r>
          </a:p>
          <a:p>
            <a:pPr algn="ctr"/>
            <a:endParaRPr lang="en-US" sz="3200" b="1" dirty="0">
              <a:solidFill>
                <a:srgbClr val="174A7C"/>
              </a:solidFill>
            </a:endParaRPr>
          </a:p>
          <a:p>
            <a:pPr algn="ctr"/>
            <a:r>
              <a:rPr lang="en-US" sz="3200" b="1" dirty="0">
                <a:solidFill>
                  <a:srgbClr val="174A7C"/>
                </a:solidFill>
              </a:rPr>
              <a:t>Please submit your surveys to your facilitator.</a:t>
            </a:r>
          </a:p>
          <a:p>
            <a:pPr algn="ctr"/>
            <a:endParaRPr lang="en-US" sz="3200" b="1" dirty="0">
              <a:solidFill>
                <a:srgbClr val="174A7C"/>
              </a:solidFill>
            </a:endParaRPr>
          </a:p>
          <a:p>
            <a:pPr algn="ctr"/>
            <a:r>
              <a:rPr lang="en-US" sz="3200" b="1" dirty="0">
                <a:solidFill>
                  <a:srgbClr val="174A7C"/>
                </a:solidFill>
              </a:rPr>
              <a:t>Take action by becoming a Two-Minute Activist </a:t>
            </a:r>
          </a:p>
          <a:p>
            <a:pPr algn="ctr"/>
            <a:r>
              <a:rPr lang="en-US" sz="3200" b="1" dirty="0">
                <a:solidFill>
                  <a:srgbClr val="174A7C"/>
                </a:solidFill>
              </a:rPr>
              <a:t>when you text “Start Smart” to 21333.</a:t>
            </a:r>
          </a:p>
          <a:p>
            <a:pPr algn="ctr"/>
            <a:endParaRPr lang="en-US" sz="1100" b="1" dirty="0">
              <a:solidFill>
                <a:srgbClr val="174A7C"/>
              </a:solidFill>
            </a:endParaRPr>
          </a:p>
          <a:p>
            <a:pPr algn="ctr"/>
            <a:r>
              <a:rPr lang="en-US" sz="1100" dirty="0"/>
              <a:t>By providing my cell phone number, I understand that AAUW may send recurring text messages to my cell phone. AAUW will never charge for alerts, </a:t>
            </a:r>
          </a:p>
          <a:p>
            <a:pPr algn="ctr"/>
            <a:r>
              <a:rPr lang="en-US" sz="1100" dirty="0"/>
              <a:t>but carrier message and data rates may apply. Text STOP to 21333 to stop receiving messages.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 y="12477"/>
            <a:ext cx="10728960" cy="3755136"/>
          </a:xfrm>
          <a:prstGeom prst="rect">
            <a:avLst/>
          </a:prstGeom>
        </p:spPr>
      </p:pic>
    </p:spTree>
    <p:extLst>
      <p:ext uri="{BB962C8B-B14F-4D97-AF65-F5344CB8AC3E}">
        <p14:creationId xmlns:p14="http://schemas.microsoft.com/office/powerpoint/2010/main" val="1598571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p:cNvSpPr>
            <a:spLocks noChangeArrowheads="1"/>
          </p:cNvSpPr>
          <p:nvPr/>
        </p:nvSpPr>
        <p:spPr bwMode="auto">
          <a:xfrm>
            <a:off x="539073" y="-194430"/>
            <a:ext cx="7599935" cy="17377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457056" tIns="533232" rIns="444360" bIns="242811"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rgbClr val="5C8727"/>
                </a:solidFill>
                <a:effectLst/>
                <a:ea typeface="Times New Roman" panose="02020603050405020304" pitchFamily="18" charset="0"/>
                <a:cs typeface="Arial" panose="020B0604020202020204" pitchFamily="34" charset="0"/>
              </a:rPr>
              <a:t>The Gender Pay Gap by Race</a:t>
            </a:r>
            <a:endParaRPr kumimoji="0" lang="en-US" altLang="en-US" sz="44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11"/>
          <p:cNvSpPr>
            <a:spLocks noChangeArrowheads="1"/>
          </p:cNvSpPr>
          <p:nvPr/>
        </p:nvSpPr>
        <p:spPr bwMode="auto">
          <a:xfrm>
            <a:off x="2432050" y="1105755"/>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4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5"/>
          <p:cNvSpPr>
            <a:spLocks noChangeArrowheads="1"/>
          </p:cNvSpPr>
          <p:nvPr/>
        </p:nvSpPr>
        <p:spPr bwMode="auto">
          <a:xfrm>
            <a:off x="459559" y="5849918"/>
            <a:ext cx="11415304"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sz="1000" dirty="0">
                <a:solidFill>
                  <a:srgbClr val="103869"/>
                </a:solidFill>
              </a:rPr>
              <a:t>Note: Based on median annual earnings of full-time, year-round workers. The CPS includes workers 15 and older, and the ACS includes workers 16 and older. The CPS is the preferred data source for income estimates </a:t>
            </a:r>
          </a:p>
          <a:p>
            <a:r>
              <a:rPr lang="en-US" sz="1000" dirty="0">
                <a:solidFill>
                  <a:srgbClr val="103869"/>
                </a:solidFill>
              </a:rPr>
              <a:t>but lacks sufficient sample size for reporting on smaller demographic groups, which is why percentages for two categories above are unavailable.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877" y="1105755"/>
            <a:ext cx="8846668" cy="4526011"/>
          </a:xfrm>
          <a:prstGeom prst="rect">
            <a:avLst/>
          </a:prstGeom>
        </p:spPr>
      </p:pic>
      <p:sp>
        <p:nvSpPr>
          <p:cNvPr id="7" name="TextBox 6"/>
          <p:cNvSpPr txBox="1"/>
          <p:nvPr/>
        </p:nvSpPr>
        <p:spPr>
          <a:xfrm>
            <a:off x="5135994" y="6419326"/>
            <a:ext cx="1825628" cy="369332"/>
          </a:xfrm>
          <a:prstGeom prst="rect">
            <a:avLst/>
          </a:prstGeom>
          <a:noFill/>
        </p:spPr>
        <p:txBody>
          <a:bodyPr wrap="none" rtlCol="0">
            <a:spAutoFit/>
          </a:bodyPr>
          <a:lstStyle/>
          <a:p>
            <a:r>
              <a:rPr lang="en-US" dirty="0">
                <a:solidFill>
                  <a:schemeClr val="bg1"/>
                </a:solidFill>
              </a:rPr>
              <a:t>Workbook Page 5</a:t>
            </a:r>
          </a:p>
        </p:txBody>
      </p:sp>
    </p:spTree>
    <p:extLst>
      <p:ext uri="{BB962C8B-B14F-4D97-AF65-F5344CB8AC3E}">
        <p14:creationId xmlns:p14="http://schemas.microsoft.com/office/powerpoint/2010/main" val="24392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524000"/>
            <a:ext cx="10058400" cy="4695645"/>
          </a:xfrm>
        </p:spPr>
        <p:txBody>
          <a:bodyPr rtlCol="0">
            <a:noAutofit/>
          </a:bodyPr>
          <a:lstStyle/>
          <a:p>
            <a:pPr marL="0" lvl="0" indent="0">
              <a:buNone/>
            </a:pPr>
            <a:r>
              <a:rPr lang="en-US" sz="3200" dirty="0">
                <a:solidFill>
                  <a:srgbClr val="174A7C"/>
                </a:solidFill>
              </a:rPr>
              <a:t>Women are</a:t>
            </a:r>
          </a:p>
          <a:p>
            <a:pPr lvl="1"/>
            <a:r>
              <a:rPr lang="en-US" sz="3200" dirty="0">
                <a:solidFill>
                  <a:srgbClr val="174A7C"/>
                </a:solidFill>
              </a:rPr>
              <a:t>Paid less for the same work</a:t>
            </a:r>
          </a:p>
          <a:p>
            <a:pPr lvl="1"/>
            <a:r>
              <a:rPr lang="en-US" sz="3200" dirty="0">
                <a:solidFill>
                  <a:srgbClr val="174A7C"/>
                </a:solidFill>
              </a:rPr>
              <a:t>Overrepresented in low-wage jobs and underrepresented in high-wage ones</a:t>
            </a:r>
          </a:p>
          <a:p>
            <a:pPr lvl="1"/>
            <a:r>
              <a:rPr lang="en-US" sz="3200" dirty="0">
                <a:solidFill>
                  <a:srgbClr val="174A7C"/>
                </a:solidFill>
              </a:rPr>
              <a:t>Well represented in undervalued fields such as health care, education, and public administration</a:t>
            </a:r>
          </a:p>
          <a:p>
            <a:pPr lvl="1"/>
            <a:r>
              <a:rPr lang="en-US" sz="3200" dirty="0">
                <a:solidFill>
                  <a:srgbClr val="174A7C"/>
                </a:solidFill>
              </a:rPr>
              <a:t>Discriminated against and face barriers that result in lower pay because they are often caregivers</a:t>
            </a:r>
          </a:p>
          <a:p>
            <a:pPr>
              <a:spcBef>
                <a:spcPts val="100"/>
              </a:spcBef>
              <a:buFont typeface="Arial" pitchFamily="34" charset="0"/>
              <a:buChar char="•"/>
              <a:defRPr/>
            </a:pPr>
            <a:endParaRPr lang="en-US" sz="3200" dirty="0">
              <a:solidFill>
                <a:srgbClr val="174A7C"/>
              </a:solidFill>
            </a:endParaRPr>
          </a:p>
          <a:p>
            <a:pPr marL="0" indent="0">
              <a:spcBef>
                <a:spcPts val="100"/>
              </a:spcBef>
              <a:buNone/>
              <a:defRPr/>
            </a:pPr>
            <a:endParaRPr lang="en-US" sz="3200" dirty="0">
              <a:solidFill>
                <a:srgbClr val="174A7C"/>
              </a:solidFill>
            </a:endParaRPr>
          </a:p>
        </p:txBody>
      </p:sp>
      <p:sp>
        <p:nvSpPr>
          <p:cNvPr id="5" name="Rectangle 2"/>
          <p:cNvSpPr txBox="1">
            <a:spLocks noRot="1" noChangeArrowheads="1"/>
          </p:cNvSpPr>
          <p:nvPr/>
        </p:nvSpPr>
        <p:spPr bwMode="auto">
          <a:xfrm>
            <a:off x="765314" y="231912"/>
            <a:ext cx="10430510" cy="914400"/>
          </a:xfrm>
          <a:prstGeom prst="rect">
            <a:avLst/>
          </a:prstGeom>
          <a:noFill/>
          <a:ln>
            <a:noFill/>
          </a:ln>
        </p:spPr>
        <p:txBody>
          <a:bodyPr anchor="ctr"/>
          <a:lstStyle>
            <a:lvl1pPr eaLnBrk="0" hangingPunct="0">
              <a:defRPr sz="1000">
                <a:solidFill>
                  <a:schemeClr val="tx1"/>
                </a:solidFill>
                <a:latin typeface="Arial" charset="0"/>
                <a:cs typeface="Arial" charset="0"/>
              </a:defRPr>
            </a:lvl1pPr>
            <a:lvl2pPr marL="742950" indent="-285750" eaLnBrk="0" hangingPunct="0">
              <a:defRPr sz="1000">
                <a:solidFill>
                  <a:schemeClr val="tx1"/>
                </a:solidFill>
                <a:latin typeface="Arial" charset="0"/>
                <a:cs typeface="Arial" charset="0"/>
              </a:defRPr>
            </a:lvl2pPr>
            <a:lvl3pPr marL="1143000" indent="-228600" eaLnBrk="0" hangingPunct="0">
              <a:defRPr sz="1000">
                <a:solidFill>
                  <a:schemeClr val="tx1"/>
                </a:solidFill>
                <a:latin typeface="Arial" charset="0"/>
                <a:cs typeface="Arial" charset="0"/>
              </a:defRPr>
            </a:lvl3pPr>
            <a:lvl4pPr marL="1600200" indent="-228600" eaLnBrk="0" hangingPunct="0">
              <a:defRPr sz="1000">
                <a:solidFill>
                  <a:schemeClr val="tx1"/>
                </a:solidFill>
                <a:latin typeface="Arial" charset="0"/>
                <a:cs typeface="Arial" charset="0"/>
              </a:defRPr>
            </a:lvl4pPr>
            <a:lvl5pPr marL="2057400" indent="-228600" eaLnBrk="0" hangingPunct="0">
              <a:defRPr sz="1000">
                <a:solidFill>
                  <a:schemeClr val="tx1"/>
                </a:solidFill>
                <a:latin typeface="Arial" charset="0"/>
                <a:cs typeface="Arial" charset="0"/>
              </a:defRPr>
            </a:lvl5pPr>
            <a:lvl6pPr marL="2514600" indent="-228600" eaLnBrk="0" fontAlgn="base" hangingPunct="0">
              <a:spcBef>
                <a:spcPct val="0"/>
              </a:spcBef>
              <a:spcAft>
                <a:spcPct val="0"/>
              </a:spcAft>
              <a:defRPr sz="1000">
                <a:solidFill>
                  <a:schemeClr val="tx1"/>
                </a:solidFill>
                <a:latin typeface="Arial" charset="0"/>
                <a:cs typeface="Arial" charset="0"/>
              </a:defRPr>
            </a:lvl6pPr>
            <a:lvl7pPr marL="2971800" indent="-228600" eaLnBrk="0" fontAlgn="base" hangingPunct="0">
              <a:spcBef>
                <a:spcPct val="0"/>
              </a:spcBef>
              <a:spcAft>
                <a:spcPct val="0"/>
              </a:spcAft>
              <a:defRPr sz="1000">
                <a:solidFill>
                  <a:schemeClr val="tx1"/>
                </a:solidFill>
                <a:latin typeface="Arial" charset="0"/>
                <a:cs typeface="Arial" charset="0"/>
              </a:defRPr>
            </a:lvl7pPr>
            <a:lvl8pPr marL="3429000" indent="-228600" eaLnBrk="0" fontAlgn="base" hangingPunct="0">
              <a:spcBef>
                <a:spcPct val="0"/>
              </a:spcBef>
              <a:spcAft>
                <a:spcPct val="0"/>
              </a:spcAft>
              <a:defRPr sz="1000">
                <a:solidFill>
                  <a:schemeClr val="tx1"/>
                </a:solidFill>
                <a:latin typeface="Arial" charset="0"/>
                <a:cs typeface="Arial" charset="0"/>
              </a:defRPr>
            </a:lvl8pPr>
            <a:lvl9pPr marL="3886200" indent="-228600" eaLnBrk="0" fontAlgn="base" hangingPunct="0">
              <a:spcBef>
                <a:spcPct val="0"/>
              </a:spcBef>
              <a:spcAft>
                <a:spcPct val="0"/>
              </a:spcAft>
              <a:defRPr sz="1000">
                <a:solidFill>
                  <a:schemeClr val="tx1"/>
                </a:solidFill>
                <a:latin typeface="Arial" charset="0"/>
                <a:cs typeface="Arial" charset="0"/>
              </a:defRPr>
            </a:lvl9pPr>
          </a:lstStyle>
          <a:p>
            <a:pPr eaLnBrk="1" hangingPunct="1">
              <a:defRPr/>
            </a:pPr>
            <a:r>
              <a:rPr lang="en-US" sz="4400" b="1" dirty="0">
                <a:solidFill>
                  <a:srgbClr val="5C8727"/>
                </a:solidFill>
                <a:latin typeface="+mn-lt"/>
                <a:cs typeface="Aharoni" pitchFamily="2" charset="-79"/>
              </a:rPr>
              <a:t>What are the causes of the gender pay gap?</a:t>
            </a:r>
          </a:p>
        </p:txBody>
      </p:sp>
      <p:sp>
        <p:nvSpPr>
          <p:cNvPr id="6" name="Rectangle 5"/>
          <p:cNvSpPr/>
          <p:nvPr/>
        </p:nvSpPr>
        <p:spPr>
          <a:xfrm>
            <a:off x="0" y="6408350"/>
            <a:ext cx="12192000" cy="460626"/>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901" y="6419326"/>
            <a:ext cx="1919564"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p:txBody>
      </p:sp>
      <p:pic>
        <p:nvPicPr>
          <p:cNvPr id="8" name="Picture 7" descr="AAUW reverse wo taglin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5330" y="1524000"/>
            <a:ext cx="3394710" cy="1696661"/>
          </a:xfrm>
          <a:prstGeom prst="rect">
            <a:avLst/>
          </a:prstGeom>
        </p:spPr>
      </p:pic>
      <p:sp>
        <p:nvSpPr>
          <p:cNvPr id="10" name="TextBox 9"/>
          <p:cNvSpPr txBox="1"/>
          <p:nvPr/>
        </p:nvSpPr>
        <p:spPr>
          <a:xfrm>
            <a:off x="5135994" y="6419326"/>
            <a:ext cx="1825628" cy="369332"/>
          </a:xfrm>
          <a:prstGeom prst="rect">
            <a:avLst/>
          </a:prstGeom>
          <a:noFill/>
        </p:spPr>
        <p:txBody>
          <a:bodyPr wrap="none" rtlCol="0">
            <a:spAutoFit/>
          </a:bodyPr>
          <a:lstStyle/>
          <a:p>
            <a:r>
              <a:rPr lang="en-US" dirty="0">
                <a:solidFill>
                  <a:schemeClr val="bg1"/>
                </a:solidFill>
              </a:rPr>
              <a:t>Workbook Page 5</a:t>
            </a:r>
          </a:p>
        </p:txBody>
      </p:sp>
    </p:spTree>
    <p:extLst>
      <p:ext uri="{BB962C8B-B14F-4D97-AF65-F5344CB8AC3E}">
        <p14:creationId xmlns:p14="http://schemas.microsoft.com/office/powerpoint/2010/main" val="1067582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57803" t="-24421" b="-8726"/>
          <a:stretch/>
        </p:blipFill>
        <p:spPr>
          <a:xfrm>
            <a:off x="1" y="0"/>
            <a:ext cx="12192000" cy="6858000"/>
          </a:xfrm>
          <a:prstGeom prst="rect">
            <a:avLst/>
          </a:prstGeom>
        </p:spPr>
      </p:pic>
      <p:sp>
        <p:nvSpPr>
          <p:cNvPr id="2" name="TextBox 1"/>
          <p:cNvSpPr txBox="1"/>
          <p:nvPr/>
        </p:nvSpPr>
        <p:spPr>
          <a:xfrm>
            <a:off x="922051" y="1465506"/>
            <a:ext cx="10527827" cy="3416320"/>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rgbClr val="174A7C"/>
                </a:solidFill>
              </a:rPr>
              <a:t>Based on today’s national pay gap, the National Women’s Law Center determined that women would lose $</a:t>
            </a:r>
            <a:r>
              <a:rPr lang="en-US" sz="2400" dirty="0">
                <a:solidFill>
                  <a:schemeClr val="tx2"/>
                </a:solidFill>
              </a:rPr>
              <a:t>418,800</a:t>
            </a:r>
            <a:r>
              <a:rPr lang="en-US" sz="2400" dirty="0"/>
              <a:t> </a:t>
            </a:r>
            <a:r>
              <a:rPr lang="en-US" sz="2400" dirty="0">
                <a:solidFill>
                  <a:srgbClr val="174A7C"/>
                </a:solidFill>
              </a:rPr>
              <a:t>over the course of a 40-year career compared with white men. </a:t>
            </a:r>
          </a:p>
          <a:p>
            <a:pPr marL="457200" indent="-457200">
              <a:buFont typeface="Arial" panose="020B0604020202020204" pitchFamily="34" charset="0"/>
              <a:buChar char="•"/>
            </a:pPr>
            <a:endParaRPr lang="en-US" sz="2400" dirty="0">
              <a:solidFill>
                <a:srgbClr val="174A7C"/>
              </a:solidFill>
            </a:endParaRPr>
          </a:p>
          <a:p>
            <a:pPr marL="457200" indent="-457200">
              <a:buFont typeface="Arial" panose="020B0604020202020204" pitchFamily="34" charset="0"/>
              <a:buChar char="•"/>
            </a:pPr>
            <a:r>
              <a:rPr lang="en-US" sz="2400" dirty="0">
                <a:solidFill>
                  <a:srgbClr val="174A7C"/>
                </a:solidFill>
              </a:rPr>
              <a:t>African American women lose $840,040 over the course </a:t>
            </a:r>
            <a:br>
              <a:rPr lang="en-US" sz="2400" dirty="0">
                <a:solidFill>
                  <a:srgbClr val="174A7C"/>
                </a:solidFill>
              </a:rPr>
            </a:br>
            <a:r>
              <a:rPr lang="en-US" sz="2400" dirty="0">
                <a:solidFill>
                  <a:srgbClr val="174A7C"/>
                </a:solidFill>
              </a:rPr>
              <a:t>of a 40-year career compared with white men. </a:t>
            </a:r>
          </a:p>
          <a:p>
            <a:pPr marL="457200" lvl="0" indent="-457200">
              <a:buFont typeface="Arial" panose="020B0604020202020204" pitchFamily="34" charset="0"/>
              <a:buChar char="•"/>
            </a:pPr>
            <a:endParaRPr lang="en-US" sz="2400" dirty="0">
              <a:solidFill>
                <a:srgbClr val="174A7C"/>
              </a:solidFill>
            </a:endParaRPr>
          </a:p>
          <a:p>
            <a:pPr marL="457200" lvl="0" indent="-457200">
              <a:buFont typeface="Arial" panose="020B0604020202020204" pitchFamily="34" charset="0"/>
              <a:buChar char="•"/>
            </a:pPr>
            <a:r>
              <a:rPr lang="en-US" sz="2400" dirty="0">
                <a:solidFill>
                  <a:srgbClr val="174A7C"/>
                </a:solidFill>
              </a:rPr>
              <a:t>Latinas lose $1,043,800 over the course of a 40-year career </a:t>
            </a:r>
            <a:br>
              <a:rPr lang="en-US" sz="2400" dirty="0">
                <a:solidFill>
                  <a:srgbClr val="174A7C"/>
                </a:solidFill>
              </a:rPr>
            </a:br>
            <a:r>
              <a:rPr lang="en-US" sz="2400" dirty="0">
                <a:solidFill>
                  <a:srgbClr val="174A7C"/>
                </a:solidFill>
              </a:rPr>
              <a:t>compared with white men.</a:t>
            </a:r>
          </a:p>
        </p:txBody>
      </p:sp>
      <p:sp>
        <p:nvSpPr>
          <p:cNvPr id="3" name="Rectangle 2"/>
          <p:cNvSpPr/>
          <p:nvPr/>
        </p:nvSpPr>
        <p:spPr>
          <a:xfrm>
            <a:off x="922051" y="237377"/>
            <a:ext cx="3712683" cy="769441"/>
          </a:xfrm>
          <a:prstGeom prst="rect">
            <a:avLst/>
          </a:prstGeom>
        </p:spPr>
        <p:txBody>
          <a:bodyPr wrap="none">
            <a:spAutoFit/>
          </a:bodyPr>
          <a:lstStyle/>
          <a:p>
            <a:r>
              <a:rPr lang="en-US" sz="4400" b="1" dirty="0">
                <a:solidFill>
                  <a:srgbClr val="5C8727"/>
                </a:solidFill>
              </a:rPr>
              <a:t>Lifetime Losses</a:t>
            </a:r>
          </a:p>
        </p:txBody>
      </p:sp>
      <p:sp>
        <p:nvSpPr>
          <p:cNvPr id="5" name="TextBox 4"/>
          <p:cNvSpPr txBox="1"/>
          <p:nvPr/>
        </p:nvSpPr>
        <p:spPr>
          <a:xfrm>
            <a:off x="5135994" y="6419326"/>
            <a:ext cx="1825628" cy="369332"/>
          </a:xfrm>
          <a:prstGeom prst="rect">
            <a:avLst/>
          </a:prstGeom>
          <a:noFill/>
        </p:spPr>
        <p:txBody>
          <a:bodyPr wrap="none" rtlCol="0">
            <a:spAutoFit/>
          </a:bodyPr>
          <a:lstStyle/>
          <a:p>
            <a:r>
              <a:rPr lang="en-US" dirty="0">
                <a:solidFill>
                  <a:schemeClr val="bg1"/>
                </a:solidFill>
              </a:rPr>
              <a:t>Workbook Page 7</a:t>
            </a:r>
          </a:p>
        </p:txBody>
      </p:sp>
    </p:spTree>
    <p:extLst>
      <p:ext uri="{BB962C8B-B14F-4D97-AF65-F5344CB8AC3E}">
        <p14:creationId xmlns:p14="http://schemas.microsoft.com/office/powerpoint/2010/main" val="182725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40757" y="560354"/>
            <a:ext cx="6470244" cy="1569660"/>
          </a:xfrm>
          <a:prstGeom prst="rect">
            <a:avLst/>
          </a:prstGeom>
          <a:noFill/>
        </p:spPr>
        <p:txBody>
          <a:bodyPr wrap="square" rtlCol="0">
            <a:spAutoFit/>
          </a:bodyPr>
          <a:lstStyle/>
          <a:p>
            <a:r>
              <a:rPr lang="en-US" sz="3200" dirty="0">
                <a:solidFill>
                  <a:schemeClr val="accent5">
                    <a:lumMod val="75000"/>
                  </a:schemeClr>
                </a:solidFill>
              </a:rPr>
              <a:t>What do you see as your biggest challenge in negotiating your salary and benefits?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0160"/>
            <a:ext cx="7415596" cy="5132070"/>
          </a:xfrm>
          <a:prstGeom prst="rect">
            <a:avLst/>
          </a:prstGeom>
        </p:spPr>
      </p:pic>
      <p:sp>
        <p:nvSpPr>
          <p:cNvPr id="5" name="TextBox 4"/>
          <p:cNvSpPr txBox="1"/>
          <p:nvPr/>
        </p:nvSpPr>
        <p:spPr>
          <a:xfrm>
            <a:off x="5135994" y="6419326"/>
            <a:ext cx="1825628" cy="369332"/>
          </a:xfrm>
          <a:prstGeom prst="rect">
            <a:avLst/>
          </a:prstGeom>
          <a:noFill/>
        </p:spPr>
        <p:txBody>
          <a:bodyPr wrap="none" rtlCol="0">
            <a:spAutoFit/>
          </a:bodyPr>
          <a:lstStyle/>
          <a:p>
            <a:r>
              <a:rPr lang="en-US" dirty="0">
                <a:solidFill>
                  <a:schemeClr val="bg1"/>
                </a:solidFill>
              </a:rPr>
              <a:t>Workbook Page 7</a:t>
            </a:r>
          </a:p>
        </p:txBody>
      </p:sp>
    </p:spTree>
    <p:extLst>
      <p:ext uri="{BB962C8B-B14F-4D97-AF65-F5344CB8AC3E}">
        <p14:creationId xmlns:p14="http://schemas.microsoft.com/office/powerpoint/2010/main" val="1744681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ectangle 10"/>
          <p:cNvSpPr/>
          <p:nvPr/>
        </p:nvSpPr>
        <p:spPr>
          <a:xfrm>
            <a:off x="0" y="6408350"/>
            <a:ext cx="12192000" cy="449650"/>
          </a:xfrm>
          <a:prstGeom prst="rect">
            <a:avLst/>
          </a:prstGeom>
          <a:solidFill>
            <a:srgbClr val="10396A"/>
          </a:solidFill>
          <a:ln>
            <a:noFill/>
          </a:ln>
          <a:effectLst>
            <a:outerShdw blurRad="50800" dist="38100" dir="16200000" rotWithShape="0">
              <a:schemeClr val="tx1">
                <a:alpha val="2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3901" y="6457426"/>
            <a:ext cx="1920013"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AAUWStartSmart</a:t>
            </a:r>
            <a:endParaRPr lang="en-US" dirty="0">
              <a:solidFill>
                <a:schemeClr val="bg1"/>
              </a:solidFill>
            </a:endParaRPr>
          </a:p>
        </p:txBody>
      </p:sp>
      <p:pic>
        <p:nvPicPr>
          <p:cNvPr id="13" name="Picture 12" descr="AAUW reverse wo taglin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3800" y="6495176"/>
            <a:ext cx="716190" cy="253796"/>
          </a:xfrm>
          <a:prstGeom prst="rect">
            <a:avLst/>
          </a:prstGeom>
        </p:spPr>
      </p:pic>
      <p:sp>
        <p:nvSpPr>
          <p:cNvPr id="9" name="TextBox 8"/>
          <p:cNvSpPr txBox="1"/>
          <p:nvPr/>
        </p:nvSpPr>
        <p:spPr>
          <a:xfrm>
            <a:off x="4242187" y="2034624"/>
            <a:ext cx="7827803" cy="2339102"/>
          </a:xfrm>
          <a:prstGeom prst="rect">
            <a:avLst/>
          </a:prstGeom>
          <a:noFill/>
        </p:spPr>
        <p:txBody>
          <a:bodyPr wrap="square" rtlCol="0">
            <a:spAutoFit/>
          </a:bodyPr>
          <a:lstStyle/>
          <a:p>
            <a:r>
              <a:rPr lang="en-US" sz="4000" dirty="0">
                <a:solidFill>
                  <a:schemeClr val="bg1"/>
                </a:solidFill>
              </a:rPr>
              <a:t>Negotiation Step 1:</a:t>
            </a:r>
          </a:p>
          <a:p>
            <a:r>
              <a:rPr lang="en-US" sz="6600" b="1" dirty="0">
                <a:solidFill>
                  <a:srgbClr val="103869"/>
                </a:solidFill>
              </a:rPr>
              <a:t>KNOW YOUR VALUE</a:t>
            </a:r>
            <a:endParaRPr lang="en-US" sz="6600" dirty="0">
              <a:solidFill>
                <a:srgbClr val="103869"/>
              </a:solidFill>
            </a:endParaRPr>
          </a:p>
          <a:p>
            <a:endParaRPr lang="en-US" sz="4000" dirty="0"/>
          </a:p>
        </p:txBody>
      </p:sp>
      <p:sp>
        <p:nvSpPr>
          <p:cNvPr id="7" name="TextBox 6"/>
          <p:cNvSpPr txBox="1"/>
          <p:nvPr/>
        </p:nvSpPr>
        <p:spPr>
          <a:xfrm>
            <a:off x="5135994" y="6419326"/>
            <a:ext cx="1825628" cy="369332"/>
          </a:xfrm>
          <a:prstGeom prst="rect">
            <a:avLst/>
          </a:prstGeom>
          <a:noFill/>
        </p:spPr>
        <p:txBody>
          <a:bodyPr wrap="none" rtlCol="0">
            <a:spAutoFit/>
          </a:bodyPr>
          <a:lstStyle/>
          <a:p>
            <a:r>
              <a:rPr lang="en-US" dirty="0">
                <a:solidFill>
                  <a:schemeClr val="bg1"/>
                </a:solidFill>
              </a:rPr>
              <a:t>Workbook Page 8</a:t>
            </a:r>
          </a:p>
        </p:txBody>
      </p:sp>
    </p:spTree>
    <p:extLst>
      <p:ext uri="{BB962C8B-B14F-4D97-AF65-F5344CB8AC3E}">
        <p14:creationId xmlns:p14="http://schemas.microsoft.com/office/powerpoint/2010/main" val="1084755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1464</TotalTime>
  <Words>2242</Words>
  <Application>Microsoft Office PowerPoint</Application>
  <PresentationFormat>Widescreen</PresentationFormat>
  <Paragraphs>357</Paragraphs>
  <Slides>45</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Manager | Philadelphia PA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Role-Play Tips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MERCER, BREN</cp:lastModifiedBy>
  <cp:revision>67</cp:revision>
  <cp:lastPrinted>2019-01-24T15:40:00Z</cp:lastPrinted>
  <dcterms:created xsi:type="dcterms:W3CDTF">2016-07-12T15:49:05Z</dcterms:created>
  <dcterms:modified xsi:type="dcterms:W3CDTF">2020-09-09T19:29:14Z</dcterms:modified>
</cp:coreProperties>
</file>