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6" r:id="rId2"/>
    <p:sldId id="294" r:id="rId3"/>
    <p:sldId id="259" r:id="rId4"/>
    <p:sldId id="262" r:id="rId5"/>
    <p:sldId id="271" r:id="rId6"/>
    <p:sldId id="291" r:id="rId7"/>
    <p:sldId id="260" r:id="rId8"/>
    <p:sldId id="263" r:id="rId9"/>
    <p:sldId id="272" r:id="rId10"/>
    <p:sldId id="264" r:id="rId11"/>
    <p:sldId id="273" r:id="rId12"/>
    <p:sldId id="274" r:id="rId13"/>
    <p:sldId id="293" r:id="rId14"/>
    <p:sldId id="285" r:id="rId15"/>
    <p:sldId id="284" r:id="rId16"/>
    <p:sldId id="283" r:id="rId17"/>
    <p:sldId id="275" r:id="rId18"/>
    <p:sldId id="288" r:id="rId19"/>
    <p:sldId id="289" r:id="rId20"/>
    <p:sldId id="277" r:id="rId21"/>
    <p:sldId id="278" r:id="rId22"/>
    <p:sldId id="279" r:id="rId23"/>
    <p:sldId id="280" r:id="rId24"/>
    <p:sldId id="281" r:id="rId25"/>
    <p:sldId id="287" r:id="rId26"/>
    <p:sldId id="269" r:id="rId27"/>
    <p:sldId id="295" r:id="rId28"/>
    <p:sldId id="276" r:id="rId29"/>
    <p:sldId id="286" r:id="rId30"/>
    <p:sldId id="25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E157A7-5D57-B5F6-2539-2D7A8585E251}" v="3" dt="2024-10-21T12:18:41.1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[Telehealth Pre Survey.download.xls]Sheet4!PivotTable19</c:name>
    <c:fmtId val="5"/>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Pre:</a:t>
            </a:r>
            <a:r>
              <a:rPr lang="en-US" baseline="0"/>
              <a:t> How competent do you feel in demonstrating appropriate telehealth etiquiette, professionalism, and communication with a virtual patient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Sheet4!$B$3</c:f>
              <c:strCache>
                <c:ptCount val="1"/>
                <c:pt idx="0">
                  <c:v>Total</c:v>
                </c:pt>
              </c:strCache>
            </c:strRef>
          </c:tx>
          <c:spPr>
            <a:solidFill>
              <a:schemeClr val="accent1"/>
            </a:solidFill>
            <a:ln>
              <a:noFill/>
            </a:ln>
            <a:effectLst/>
          </c:spPr>
          <c:invertIfNegative val="0"/>
          <c:cat>
            <c:strRef>
              <c:f>Sheet4!$A$4:$A$6</c:f>
              <c:strCache>
                <c:ptCount val="3"/>
                <c:pt idx="0">
                  <c:v>2- Low level competence</c:v>
                </c:pt>
                <c:pt idx="1">
                  <c:v>3 - Average level of competence</c:v>
                </c:pt>
                <c:pt idx="2">
                  <c:v>4 - Moderately high level competence</c:v>
                </c:pt>
              </c:strCache>
            </c:strRef>
          </c:cat>
          <c:val>
            <c:numRef>
              <c:f>Sheet4!$B$4:$B$6</c:f>
              <c:numCache>
                <c:formatCode>General</c:formatCode>
                <c:ptCount val="3"/>
                <c:pt idx="0">
                  <c:v>9</c:v>
                </c:pt>
                <c:pt idx="1">
                  <c:v>16</c:v>
                </c:pt>
                <c:pt idx="2">
                  <c:v>7</c:v>
                </c:pt>
              </c:numCache>
            </c:numRef>
          </c:val>
          <c:extLst>
            <c:ext xmlns:c16="http://schemas.microsoft.com/office/drawing/2014/chart" uri="{C3380CC4-5D6E-409C-BE32-E72D297353CC}">
              <c16:uniqueId val="{00000000-9BD5-4EF7-8D75-B8BC7236539C}"/>
            </c:ext>
          </c:extLst>
        </c:ser>
        <c:dLbls>
          <c:showLegendKey val="0"/>
          <c:showVal val="0"/>
          <c:showCatName val="0"/>
          <c:showSerName val="0"/>
          <c:showPercent val="0"/>
          <c:showBubbleSize val="0"/>
        </c:dLbls>
        <c:gapWidth val="182"/>
        <c:axId val="597095888"/>
        <c:axId val="597085328"/>
      </c:barChart>
      <c:catAx>
        <c:axId val="597095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7085328"/>
        <c:crosses val="autoZero"/>
        <c:auto val="1"/>
        <c:lblAlgn val="ctr"/>
        <c:lblOffset val="100"/>
        <c:noMultiLvlLbl val="0"/>
      </c:catAx>
      <c:valAx>
        <c:axId val="597085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7095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[Telehealth Pre Survey.download.xls]Sheet7!PivotTable36</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Pre: How</a:t>
            </a:r>
            <a:r>
              <a:rPr lang="en-US" baseline="0"/>
              <a:t> competent do you feel in utilizing appropriate communication when working with intraprofessional teams?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Sheet7!$B$3</c:f>
              <c:strCache>
                <c:ptCount val="1"/>
                <c:pt idx="0">
                  <c:v>Total</c:v>
                </c:pt>
              </c:strCache>
            </c:strRef>
          </c:tx>
          <c:spPr>
            <a:solidFill>
              <a:schemeClr val="accent1"/>
            </a:solidFill>
            <a:ln>
              <a:noFill/>
            </a:ln>
            <a:effectLst/>
          </c:spPr>
          <c:invertIfNegative val="0"/>
          <c:cat>
            <c:strRef>
              <c:f>Sheet7!$A$4:$A$6</c:f>
              <c:strCache>
                <c:ptCount val="3"/>
                <c:pt idx="0">
                  <c:v>2- Low level competence</c:v>
                </c:pt>
                <c:pt idx="1">
                  <c:v>3 - Average level of competence</c:v>
                </c:pt>
                <c:pt idx="2">
                  <c:v>4 - Moderately high level competence</c:v>
                </c:pt>
              </c:strCache>
            </c:strRef>
          </c:cat>
          <c:val>
            <c:numRef>
              <c:f>Sheet7!$B$4:$B$6</c:f>
              <c:numCache>
                <c:formatCode>General</c:formatCode>
                <c:ptCount val="3"/>
                <c:pt idx="0">
                  <c:v>4</c:v>
                </c:pt>
                <c:pt idx="1">
                  <c:v>19</c:v>
                </c:pt>
                <c:pt idx="2">
                  <c:v>9</c:v>
                </c:pt>
              </c:numCache>
            </c:numRef>
          </c:val>
          <c:extLst>
            <c:ext xmlns:c16="http://schemas.microsoft.com/office/drawing/2014/chart" uri="{C3380CC4-5D6E-409C-BE32-E72D297353CC}">
              <c16:uniqueId val="{00000000-D3D6-42D0-8786-8C02B8266FF0}"/>
            </c:ext>
          </c:extLst>
        </c:ser>
        <c:dLbls>
          <c:showLegendKey val="0"/>
          <c:showVal val="0"/>
          <c:showCatName val="0"/>
          <c:showSerName val="0"/>
          <c:showPercent val="0"/>
          <c:showBubbleSize val="0"/>
        </c:dLbls>
        <c:gapWidth val="182"/>
        <c:axId val="584147088"/>
        <c:axId val="584136048"/>
      </c:barChart>
      <c:catAx>
        <c:axId val="584147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136048"/>
        <c:crosses val="autoZero"/>
        <c:auto val="1"/>
        <c:lblAlgn val="ctr"/>
        <c:lblOffset val="100"/>
        <c:noMultiLvlLbl val="0"/>
      </c:catAx>
      <c:valAx>
        <c:axId val="584136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147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[Telehealth Pre Survey.download.xls]Sheet8!PivotTable41</c:name>
    <c:fmtId val="7"/>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Post: How</a:t>
            </a:r>
            <a:r>
              <a:rPr lang="en-US" baseline="0"/>
              <a:t> competent do you feel in demonstrating appropriate telehealth etiquette, professionalism, and communication with a virtual patient?</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Sheet8!$B$3</c:f>
              <c:strCache>
                <c:ptCount val="1"/>
                <c:pt idx="0">
                  <c:v>Total</c:v>
                </c:pt>
              </c:strCache>
            </c:strRef>
          </c:tx>
          <c:spPr>
            <a:solidFill>
              <a:schemeClr val="accent1"/>
            </a:solidFill>
            <a:ln>
              <a:noFill/>
            </a:ln>
            <a:effectLst/>
          </c:spPr>
          <c:invertIfNegative val="0"/>
          <c:cat>
            <c:strRef>
              <c:f>Sheet8!$A$4:$A$6</c:f>
              <c:strCache>
                <c:ptCount val="3"/>
                <c:pt idx="0">
                  <c:v>3 - Average level of competence</c:v>
                </c:pt>
                <c:pt idx="1">
                  <c:v>4 - Moderately high level competence</c:v>
                </c:pt>
                <c:pt idx="2">
                  <c:v>5- High level competence</c:v>
                </c:pt>
              </c:strCache>
            </c:strRef>
          </c:cat>
          <c:val>
            <c:numRef>
              <c:f>Sheet8!$B$4:$B$6</c:f>
              <c:numCache>
                <c:formatCode>General</c:formatCode>
                <c:ptCount val="3"/>
                <c:pt idx="0">
                  <c:v>11</c:v>
                </c:pt>
                <c:pt idx="1">
                  <c:v>16</c:v>
                </c:pt>
                <c:pt idx="2">
                  <c:v>5</c:v>
                </c:pt>
              </c:numCache>
            </c:numRef>
          </c:val>
          <c:extLst>
            <c:ext xmlns:c16="http://schemas.microsoft.com/office/drawing/2014/chart" uri="{C3380CC4-5D6E-409C-BE32-E72D297353CC}">
              <c16:uniqueId val="{00000000-3B6F-4722-A74A-9575A8A4CEE8}"/>
            </c:ext>
          </c:extLst>
        </c:ser>
        <c:dLbls>
          <c:showLegendKey val="0"/>
          <c:showVal val="0"/>
          <c:showCatName val="0"/>
          <c:showSerName val="0"/>
          <c:showPercent val="0"/>
          <c:showBubbleSize val="0"/>
        </c:dLbls>
        <c:gapWidth val="182"/>
        <c:axId val="597090608"/>
        <c:axId val="597092528"/>
      </c:barChart>
      <c:catAx>
        <c:axId val="597090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7092528"/>
        <c:crosses val="autoZero"/>
        <c:auto val="1"/>
        <c:lblAlgn val="ctr"/>
        <c:lblOffset val="100"/>
        <c:noMultiLvlLbl val="0"/>
      </c:catAx>
      <c:valAx>
        <c:axId val="5970925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7090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[Telehealth Pre Survey.download.xls]Sheet3!PivotTable12</c:name>
    <c:fmtId val="5"/>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Pre:</a:t>
            </a:r>
            <a:r>
              <a:rPr lang="en-US" baseline="0"/>
              <a:t> How comptent do you feel conducting a physical exam on a virtual patient using telehealth peripherals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Sheet3!$B$3</c:f>
              <c:strCache>
                <c:ptCount val="1"/>
                <c:pt idx="0">
                  <c:v>Total</c:v>
                </c:pt>
              </c:strCache>
            </c:strRef>
          </c:tx>
          <c:spPr>
            <a:solidFill>
              <a:schemeClr val="accent1"/>
            </a:solidFill>
            <a:ln>
              <a:noFill/>
            </a:ln>
            <a:effectLst/>
          </c:spPr>
          <c:invertIfNegative val="0"/>
          <c:cat>
            <c:strRef>
              <c:f>Sheet3!$A$4:$A$7</c:f>
              <c:strCache>
                <c:ptCount val="4"/>
                <c:pt idx="0">
                  <c:v>1 - No level competence</c:v>
                </c:pt>
                <c:pt idx="1">
                  <c:v>2- Low level competence</c:v>
                </c:pt>
                <c:pt idx="2">
                  <c:v>3 - Average level of competence</c:v>
                </c:pt>
                <c:pt idx="3">
                  <c:v>4 - Moderately high level competence</c:v>
                </c:pt>
              </c:strCache>
            </c:strRef>
          </c:cat>
          <c:val>
            <c:numRef>
              <c:f>Sheet3!$B$4:$B$7</c:f>
              <c:numCache>
                <c:formatCode>General</c:formatCode>
                <c:ptCount val="4"/>
                <c:pt idx="0">
                  <c:v>1</c:v>
                </c:pt>
                <c:pt idx="1">
                  <c:v>18</c:v>
                </c:pt>
                <c:pt idx="2">
                  <c:v>12</c:v>
                </c:pt>
                <c:pt idx="3">
                  <c:v>1</c:v>
                </c:pt>
              </c:numCache>
            </c:numRef>
          </c:val>
          <c:extLst>
            <c:ext xmlns:c16="http://schemas.microsoft.com/office/drawing/2014/chart" uri="{C3380CC4-5D6E-409C-BE32-E72D297353CC}">
              <c16:uniqueId val="{00000000-01FD-423A-8EAF-83A7838AAA55}"/>
            </c:ext>
          </c:extLst>
        </c:ser>
        <c:dLbls>
          <c:showLegendKey val="0"/>
          <c:showVal val="0"/>
          <c:showCatName val="0"/>
          <c:showSerName val="0"/>
          <c:showPercent val="0"/>
          <c:showBubbleSize val="0"/>
        </c:dLbls>
        <c:gapWidth val="182"/>
        <c:axId val="597242528"/>
        <c:axId val="597256928"/>
      </c:barChart>
      <c:catAx>
        <c:axId val="597242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7256928"/>
        <c:crosses val="autoZero"/>
        <c:auto val="1"/>
        <c:lblAlgn val="ctr"/>
        <c:lblOffset val="100"/>
        <c:noMultiLvlLbl val="0"/>
      </c:catAx>
      <c:valAx>
        <c:axId val="597256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7242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[Telehealth Pre Survey.download.xls]Sheet9!PivotTable46</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Post:</a:t>
            </a:r>
            <a:r>
              <a:rPr lang="en-US" baseline="0"/>
              <a:t> How competent do you feel conducting a physical exam on virtual patient using telehealth peripherals </a:t>
            </a:r>
            <a:endParaRPr lang="en-US"/>
          </a:p>
        </c:rich>
      </c:tx>
      <c:layout>
        <c:manualLayout>
          <c:xMode val="edge"/>
          <c:yMode val="edge"/>
          <c:x val="0.13906862745098039"/>
          <c:y val="5.939610171038316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Sheet9!$B$3</c:f>
              <c:strCache>
                <c:ptCount val="1"/>
                <c:pt idx="0">
                  <c:v>Total</c:v>
                </c:pt>
              </c:strCache>
            </c:strRef>
          </c:tx>
          <c:spPr>
            <a:solidFill>
              <a:schemeClr val="accent1"/>
            </a:solidFill>
            <a:ln>
              <a:noFill/>
            </a:ln>
            <a:effectLst/>
          </c:spPr>
          <c:invertIfNegative val="0"/>
          <c:cat>
            <c:strRef>
              <c:f>Sheet9!$A$4:$A$8</c:f>
              <c:strCache>
                <c:ptCount val="5"/>
                <c:pt idx="0">
                  <c:v>2- Low level competence</c:v>
                </c:pt>
                <c:pt idx="1">
                  <c:v>3 - Average level of competence</c:v>
                </c:pt>
                <c:pt idx="2">
                  <c:v>4 - Moderately high level competence</c:v>
                </c:pt>
                <c:pt idx="3">
                  <c:v>5- High level competence</c:v>
                </c:pt>
                <c:pt idx="4">
                  <c:v>N/A</c:v>
                </c:pt>
              </c:strCache>
            </c:strRef>
          </c:cat>
          <c:val>
            <c:numRef>
              <c:f>Sheet9!$B$4:$B$8</c:f>
              <c:numCache>
                <c:formatCode>General</c:formatCode>
                <c:ptCount val="5"/>
                <c:pt idx="0">
                  <c:v>4</c:v>
                </c:pt>
                <c:pt idx="1">
                  <c:v>15</c:v>
                </c:pt>
                <c:pt idx="2">
                  <c:v>10</c:v>
                </c:pt>
                <c:pt idx="3">
                  <c:v>2</c:v>
                </c:pt>
                <c:pt idx="4">
                  <c:v>1</c:v>
                </c:pt>
              </c:numCache>
            </c:numRef>
          </c:val>
          <c:extLst>
            <c:ext xmlns:c16="http://schemas.microsoft.com/office/drawing/2014/chart" uri="{C3380CC4-5D6E-409C-BE32-E72D297353CC}">
              <c16:uniqueId val="{00000000-D5AE-4B35-9388-71E8E8DA7D77}"/>
            </c:ext>
          </c:extLst>
        </c:ser>
        <c:dLbls>
          <c:showLegendKey val="0"/>
          <c:showVal val="0"/>
          <c:showCatName val="0"/>
          <c:showSerName val="0"/>
          <c:showPercent val="0"/>
          <c:showBubbleSize val="0"/>
        </c:dLbls>
        <c:gapWidth val="182"/>
        <c:axId val="584140848"/>
        <c:axId val="584141808"/>
      </c:barChart>
      <c:catAx>
        <c:axId val="584140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141808"/>
        <c:crosses val="autoZero"/>
        <c:auto val="1"/>
        <c:lblAlgn val="ctr"/>
        <c:lblOffset val="100"/>
        <c:noMultiLvlLbl val="0"/>
      </c:catAx>
      <c:valAx>
        <c:axId val="5841418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140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[Telehealth Pre Survey.download.xls]Sheet5!PivotTable26</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Pre: How</a:t>
            </a:r>
            <a:r>
              <a:rPr lang="en-US" baseline="0"/>
              <a:t> competent do you feel assessing the history of present illness and review of systems specific to the presenting compliant with a virtual patient</a:t>
            </a:r>
            <a:endParaRPr lang="en-US"/>
          </a:p>
        </c:rich>
      </c:tx>
      <c:layout>
        <c:manualLayout>
          <c:xMode val="edge"/>
          <c:yMode val="edge"/>
          <c:x val="0.17519444444444443"/>
          <c:y val="0.1194879608762693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Sheet5!$B$3</c:f>
              <c:strCache>
                <c:ptCount val="1"/>
                <c:pt idx="0">
                  <c:v>Total</c:v>
                </c:pt>
              </c:strCache>
            </c:strRef>
          </c:tx>
          <c:spPr>
            <a:solidFill>
              <a:schemeClr val="accent1"/>
            </a:solidFill>
            <a:ln>
              <a:noFill/>
            </a:ln>
            <a:effectLst/>
          </c:spPr>
          <c:invertIfNegative val="0"/>
          <c:cat>
            <c:strRef>
              <c:f>Sheet5!$A$4:$A$6</c:f>
              <c:strCache>
                <c:ptCount val="3"/>
                <c:pt idx="0">
                  <c:v>2- Low level competence</c:v>
                </c:pt>
                <c:pt idx="1">
                  <c:v>3 - Average level of competence</c:v>
                </c:pt>
                <c:pt idx="2">
                  <c:v>4 - Moderately high level competence</c:v>
                </c:pt>
              </c:strCache>
            </c:strRef>
          </c:cat>
          <c:val>
            <c:numRef>
              <c:f>Sheet5!$B$4:$B$6</c:f>
              <c:numCache>
                <c:formatCode>General</c:formatCode>
                <c:ptCount val="3"/>
                <c:pt idx="0">
                  <c:v>5</c:v>
                </c:pt>
                <c:pt idx="1">
                  <c:v>17</c:v>
                </c:pt>
                <c:pt idx="2">
                  <c:v>10</c:v>
                </c:pt>
              </c:numCache>
            </c:numRef>
          </c:val>
          <c:extLst>
            <c:ext xmlns:c16="http://schemas.microsoft.com/office/drawing/2014/chart" uri="{C3380CC4-5D6E-409C-BE32-E72D297353CC}">
              <c16:uniqueId val="{00000000-3DE6-4D65-B81D-DD105D48206B}"/>
            </c:ext>
          </c:extLst>
        </c:ser>
        <c:dLbls>
          <c:showLegendKey val="0"/>
          <c:showVal val="0"/>
          <c:showCatName val="0"/>
          <c:showSerName val="0"/>
          <c:showPercent val="0"/>
          <c:showBubbleSize val="0"/>
        </c:dLbls>
        <c:gapWidth val="182"/>
        <c:axId val="1700604415"/>
        <c:axId val="1700626495"/>
      </c:barChart>
      <c:catAx>
        <c:axId val="17006044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0626495"/>
        <c:crosses val="autoZero"/>
        <c:auto val="1"/>
        <c:lblAlgn val="ctr"/>
        <c:lblOffset val="100"/>
        <c:noMultiLvlLbl val="0"/>
      </c:catAx>
      <c:valAx>
        <c:axId val="17006264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06044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[Telehealth Pre Survey.download.xls]Sheet10!PivotTable51</c:name>
    <c:fmtId val="5"/>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Post: How</a:t>
            </a:r>
            <a:r>
              <a:rPr lang="en-US" baseline="0"/>
              <a:t> competent do you feel assessing the history of present illness and review of systems specific to the presnting complaint with a virtual patient?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Sheet10!$B$3</c:f>
              <c:strCache>
                <c:ptCount val="1"/>
                <c:pt idx="0">
                  <c:v>Total</c:v>
                </c:pt>
              </c:strCache>
            </c:strRef>
          </c:tx>
          <c:spPr>
            <a:solidFill>
              <a:schemeClr val="accent1"/>
            </a:solidFill>
            <a:ln>
              <a:noFill/>
            </a:ln>
            <a:effectLst/>
          </c:spPr>
          <c:invertIfNegative val="0"/>
          <c:cat>
            <c:strRef>
              <c:f>Sheet10!$A$4:$A$7</c:f>
              <c:strCache>
                <c:ptCount val="4"/>
                <c:pt idx="0">
                  <c:v>3 - Average level of competence</c:v>
                </c:pt>
                <c:pt idx="1">
                  <c:v>4 - Moderately high level competence</c:v>
                </c:pt>
                <c:pt idx="2">
                  <c:v>5- High level competence</c:v>
                </c:pt>
                <c:pt idx="3">
                  <c:v>5- High level competence&lt;/p&gt;</c:v>
                </c:pt>
              </c:strCache>
            </c:strRef>
          </c:cat>
          <c:val>
            <c:numRef>
              <c:f>Sheet10!$B$4:$B$7</c:f>
              <c:numCache>
                <c:formatCode>General</c:formatCode>
                <c:ptCount val="4"/>
                <c:pt idx="0">
                  <c:v>7</c:v>
                </c:pt>
                <c:pt idx="1">
                  <c:v>18</c:v>
                </c:pt>
                <c:pt idx="2">
                  <c:v>6</c:v>
                </c:pt>
                <c:pt idx="3">
                  <c:v>1</c:v>
                </c:pt>
              </c:numCache>
            </c:numRef>
          </c:val>
          <c:extLst>
            <c:ext xmlns:c16="http://schemas.microsoft.com/office/drawing/2014/chart" uri="{C3380CC4-5D6E-409C-BE32-E72D297353CC}">
              <c16:uniqueId val="{00000000-FBE3-424F-93D3-98C2FF64604D}"/>
            </c:ext>
          </c:extLst>
        </c:ser>
        <c:dLbls>
          <c:showLegendKey val="0"/>
          <c:showVal val="0"/>
          <c:showCatName val="0"/>
          <c:showSerName val="0"/>
          <c:showPercent val="0"/>
          <c:showBubbleSize val="0"/>
        </c:dLbls>
        <c:gapWidth val="182"/>
        <c:axId val="585387632"/>
        <c:axId val="585389072"/>
      </c:barChart>
      <c:catAx>
        <c:axId val="585387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389072"/>
        <c:crosses val="autoZero"/>
        <c:auto val="1"/>
        <c:lblAlgn val="ctr"/>
        <c:lblOffset val="100"/>
        <c:noMultiLvlLbl val="0"/>
      </c:catAx>
      <c:valAx>
        <c:axId val="5853890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5387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[Telehealth Pre Survey.download.xls]Sheet6!PivotTable31</c:name>
    <c:fmtId val="5"/>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Pre: How</a:t>
            </a:r>
            <a:r>
              <a:rPr lang="en-US" baseline="0"/>
              <a:t> competent do you feel in demonstrating appropriate provider to provider hand-off communication?</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Sheet6!$B$3</c:f>
              <c:strCache>
                <c:ptCount val="1"/>
                <c:pt idx="0">
                  <c:v>Total</c:v>
                </c:pt>
              </c:strCache>
            </c:strRef>
          </c:tx>
          <c:spPr>
            <a:solidFill>
              <a:schemeClr val="accent1"/>
            </a:solidFill>
            <a:ln>
              <a:noFill/>
            </a:ln>
            <a:effectLst/>
          </c:spPr>
          <c:invertIfNegative val="0"/>
          <c:cat>
            <c:strRef>
              <c:f>Sheet6!$A$4:$A$7</c:f>
              <c:strCache>
                <c:ptCount val="4"/>
                <c:pt idx="0">
                  <c:v>2- Low level competence</c:v>
                </c:pt>
                <c:pt idx="1">
                  <c:v>3 - Average level of competence</c:v>
                </c:pt>
                <c:pt idx="2">
                  <c:v>4 - Moderately high level competence</c:v>
                </c:pt>
                <c:pt idx="3">
                  <c:v>5- High level competence</c:v>
                </c:pt>
              </c:strCache>
            </c:strRef>
          </c:cat>
          <c:val>
            <c:numRef>
              <c:f>Sheet6!$B$4:$B$7</c:f>
              <c:numCache>
                <c:formatCode>General</c:formatCode>
                <c:ptCount val="4"/>
                <c:pt idx="0">
                  <c:v>6</c:v>
                </c:pt>
                <c:pt idx="1">
                  <c:v>20</c:v>
                </c:pt>
                <c:pt idx="2">
                  <c:v>5</c:v>
                </c:pt>
                <c:pt idx="3">
                  <c:v>1</c:v>
                </c:pt>
              </c:numCache>
            </c:numRef>
          </c:val>
          <c:extLst>
            <c:ext xmlns:c16="http://schemas.microsoft.com/office/drawing/2014/chart" uri="{C3380CC4-5D6E-409C-BE32-E72D297353CC}">
              <c16:uniqueId val="{00000000-DB82-44C0-9D75-6303EF71E872}"/>
            </c:ext>
          </c:extLst>
        </c:ser>
        <c:dLbls>
          <c:showLegendKey val="0"/>
          <c:showVal val="0"/>
          <c:showCatName val="0"/>
          <c:showSerName val="0"/>
          <c:showPercent val="0"/>
          <c:showBubbleSize val="0"/>
        </c:dLbls>
        <c:gapWidth val="182"/>
        <c:axId val="584135088"/>
        <c:axId val="584135568"/>
      </c:barChart>
      <c:catAx>
        <c:axId val="584135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135568"/>
        <c:crosses val="autoZero"/>
        <c:auto val="1"/>
        <c:lblAlgn val="ctr"/>
        <c:lblOffset val="100"/>
        <c:noMultiLvlLbl val="0"/>
      </c:catAx>
      <c:valAx>
        <c:axId val="584135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135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[Telehealth Pre Survey.download.xls]Sheet13!PivotTable70</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Post</a:t>
            </a:r>
            <a:r>
              <a:rPr lang="en-US" baseline="0"/>
              <a:t>: How competent do you feel in demonstrating appropriate provider to provider hand-off communication?</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Sheet13!$B$3</c:f>
              <c:strCache>
                <c:ptCount val="1"/>
                <c:pt idx="0">
                  <c:v>Total</c:v>
                </c:pt>
              </c:strCache>
            </c:strRef>
          </c:tx>
          <c:spPr>
            <a:solidFill>
              <a:schemeClr val="accent1"/>
            </a:solidFill>
            <a:ln>
              <a:noFill/>
            </a:ln>
            <a:effectLst/>
          </c:spPr>
          <c:invertIfNegative val="0"/>
          <c:cat>
            <c:strRef>
              <c:f>Sheet13!$A$4:$A$7</c:f>
              <c:strCache>
                <c:ptCount val="4"/>
                <c:pt idx="0">
                  <c:v>3 - Average level of competence</c:v>
                </c:pt>
                <c:pt idx="1">
                  <c:v>4 - Moderately high level competence</c:v>
                </c:pt>
                <c:pt idx="2">
                  <c:v>5- High level competence</c:v>
                </c:pt>
                <c:pt idx="3">
                  <c:v>N/A</c:v>
                </c:pt>
              </c:strCache>
            </c:strRef>
          </c:cat>
          <c:val>
            <c:numRef>
              <c:f>Sheet13!$B$4:$B$7</c:f>
              <c:numCache>
                <c:formatCode>General</c:formatCode>
                <c:ptCount val="4"/>
                <c:pt idx="0">
                  <c:v>7</c:v>
                </c:pt>
                <c:pt idx="1">
                  <c:v>20</c:v>
                </c:pt>
                <c:pt idx="2">
                  <c:v>4</c:v>
                </c:pt>
                <c:pt idx="3">
                  <c:v>1</c:v>
                </c:pt>
              </c:numCache>
            </c:numRef>
          </c:val>
          <c:extLst>
            <c:ext xmlns:c16="http://schemas.microsoft.com/office/drawing/2014/chart" uri="{C3380CC4-5D6E-409C-BE32-E72D297353CC}">
              <c16:uniqueId val="{00000000-AB6C-4997-8BEE-C290029F6D3B}"/>
            </c:ext>
          </c:extLst>
        </c:ser>
        <c:dLbls>
          <c:showLegendKey val="0"/>
          <c:showVal val="0"/>
          <c:showCatName val="0"/>
          <c:showSerName val="0"/>
          <c:showPercent val="0"/>
          <c:showBubbleSize val="0"/>
        </c:dLbls>
        <c:gapWidth val="182"/>
        <c:axId val="1700617855"/>
        <c:axId val="584143248"/>
      </c:barChart>
      <c:catAx>
        <c:axId val="17006178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4143248"/>
        <c:crosses val="autoZero"/>
        <c:auto val="1"/>
        <c:lblAlgn val="ctr"/>
        <c:lblOffset val="100"/>
        <c:noMultiLvlLbl val="0"/>
      </c:catAx>
      <c:valAx>
        <c:axId val="584143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06178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[Telehealth Pre Survey.download.xls]Sheet12!PivotTable63</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Post:</a:t>
            </a:r>
            <a:r>
              <a:rPr lang="en-US" baseline="0"/>
              <a:t> How competent do you feel in utilizing appropriate communication when working with intraprofessional teams?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Sheet12!$B$3</c:f>
              <c:strCache>
                <c:ptCount val="1"/>
                <c:pt idx="0">
                  <c:v>Total</c:v>
                </c:pt>
              </c:strCache>
            </c:strRef>
          </c:tx>
          <c:spPr>
            <a:solidFill>
              <a:schemeClr val="accent1"/>
            </a:solidFill>
            <a:ln>
              <a:noFill/>
            </a:ln>
            <a:effectLst/>
          </c:spPr>
          <c:invertIfNegative val="0"/>
          <c:cat>
            <c:strRef>
              <c:f>Sheet12!$A$4:$A$6</c:f>
              <c:strCache>
                <c:ptCount val="3"/>
                <c:pt idx="0">
                  <c:v>3 - Average level of competence</c:v>
                </c:pt>
                <c:pt idx="1">
                  <c:v>4 - Moderately high level competence</c:v>
                </c:pt>
                <c:pt idx="2">
                  <c:v>5- High level competence</c:v>
                </c:pt>
              </c:strCache>
            </c:strRef>
          </c:cat>
          <c:val>
            <c:numRef>
              <c:f>Sheet12!$B$4:$B$6</c:f>
              <c:numCache>
                <c:formatCode>General</c:formatCode>
                <c:ptCount val="3"/>
                <c:pt idx="0">
                  <c:v>6</c:v>
                </c:pt>
                <c:pt idx="1">
                  <c:v>18</c:v>
                </c:pt>
                <c:pt idx="2">
                  <c:v>8</c:v>
                </c:pt>
              </c:numCache>
            </c:numRef>
          </c:val>
          <c:extLst>
            <c:ext xmlns:c16="http://schemas.microsoft.com/office/drawing/2014/chart" uri="{C3380CC4-5D6E-409C-BE32-E72D297353CC}">
              <c16:uniqueId val="{00000000-1AC7-4B0D-88B7-DB850D654A32}"/>
            </c:ext>
          </c:extLst>
        </c:ser>
        <c:dLbls>
          <c:showLegendKey val="0"/>
          <c:showVal val="0"/>
          <c:showCatName val="0"/>
          <c:showSerName val="0"/>
          <c:showPercent val="0"/>
          <c:showBubbleSize val="0"/>
        </c:dLbls>
        <c:gapWidth val="182"/>
        <c:axId val="1890600495"/>
        <c:axId val="1890600975"/>
      </c:barChart>
      <c:catAx>
        <c:axId val="18906004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0600975"/>
        <c:crosses val="autoZero"/>
        <c:auto val="1"/>
        <c:lblAlgn val="ctr"/>
        <c:lblOffset val="100"/>
        <c:noMultiLvlLbl val="0"/>
      </c:catAx>
      <c:valAx>
        <c:axId val="18906009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06004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pn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6A54A8-6B1D-4946-B92F-B2051807194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EB2242C-A889-4CC5-80BE-25D6EE6DF163}">
      <dgm:prSet/>
      <dgm:spPr/>
      <dgm:t>
        <a:bodyPr/>
        <a:lstStyle/>
        <a:p>
          <a:pPr algn="ctr"/>
          <a:r>
            <a:rPr lang="en-US"/>
            <a:t>Dr. Amy Dievendorf: CO-PI</a:t>
          </a:r>
        </a:p>
      </dgm:t>
    </dgm:pt>
    <dgm:pt modelId="{831A6323-E3AC-47D3-88E5-E8C2E8F7945A}" type="parTrans" cxnId="{13873705-0B6B-472E-BBA5-FB0B62491D22}">
      <dgm:prSet/>
      <dgm:spPr/>
      <dgm:t>
        <a:bodyPr/>
        <a:lstStyle/>
        <a:p>
          <a:pPr algn="ctr"/>
          <a:endParaRPr lang="en-US"/>
        </a:p>
      </dgm:t>
    </dgm:pt>
    <dgm:pt modelId="{E25EF2CE-24A6-42DE-A8DB-964D396CE299}" type="sibTrans" cxnId="{13873705-0B6B-472E-BBA5-FB0B62491D22}">
      <dgm:prSet/>
      <dgm:spPr/>
      <dgm:t>
        <a:bodyPr/>
        <a:lstStyle/>
        <a:p>
          <a:pPr algn="ctr"/>
          <a:endParaRPr lang="en-US"/>
        </a:p>
      </dgm:t>
    </dgm:pt>
    <dgm:pt modelId="{057F5FBA-38D8-4943-9F9B-99871AF7887B}">
      <dgm:prSet/>
      <dgm:spPr/>
      <dgm:t>
        <a:bodyPr/>
        <a:lstStyle/>
        <a:p>
          <a:pPr algn="ctr"/>
          <a:r>
            <a:rPr lang="en-US"/>
            <a:t>Dr. Shelli Gibbs: CO-PI </a:t>
          </a:r>
        </a:p>
      </dgm:t>
    </dgm:pt>
    <dgm:pt modelId="{D51C97F5-1D7F-4040-9B55-5C721307A109}" type="parTrans" cxnId="{4181F67F-0D08-40C0-ADF0-DBC59CC18810}">
      <dgm:prSet/>
      <dgm:spPr/>
      <dgm:t>
        <a:bodyPr/>
        <a:lstStyle/>
        <a:p>
          <a:pPr algn="ctr"/>
          <a:endParaRPr lang="en-US"/>
        </a:p>
      </dgm:t>
    </dgm:pt>
    <dgm:pt modelId="{7197187E-E387-4A22-ABB1-94D8E563D0B8}" type="sibTrans" cxnId="{4181F67F-0D08-40C0-ADF0-DBC59CC18810}">
      <dgm:prSet/>
      <dgm:spPr/>
      <dgm:t>
        <a:bodyPr/>
        <a:lstStyle/>
        <a:p>
          <a:pPr algn="ctr"/>
          <a:endParaRPr lang="en-US"/>
        </a:p>
      </dgm:t>
    </dgm:pt>
    <dgm:pt modelId="{D8577C66-736E-456C-98D2-3954DD529BE7}">
      <dgm:prSet/>
      <dgm:spPr/>
      <dgm:t>
        <a:bodyPr/>
        <a:lstStyle/>
        <a:p>
          <a:pPr algn="ctr"/>
          <a:r>
            <a:rPr lang="en-US"/>
            <a:t>Dr. Leigh Pate: Co-I</a:t>
          </a:r>
        </a:p>
      </dgm:t>
    </dgm:pt>
    <dgm:pt modelId="{BF9C6783-8758-4768-9D83-DCDA5D4E55EE}" type="parTrans" cxnId="{479BCE34-0C8C-4C82-9421-AC07926D09FB}">
      <dgm:prSet/>
      <dgm:spPr/>
      <dgm:t>
        <a:bodyPr/>
        <a:lstStyle/>
        <a:p>
          <a:pPr algn="ctr"/>
          <a:endParaRPr lang="en-US"/>
        </a:p>
      </dgm:t>
    </dgm:pt>
    <dgm:pt modelId="{CE1A209B-5F30-4029-A08C-1DB612F922C7}" type="sibTrans" cxnId="{479BCE34-0C8C-4C82-9421-AC07926D09FB}">
      <dgm:prSet/>
      <dgm:spPr/>
      <dgm:t>
        <a:bodyPr/>
        <a:lstStyle/>
        <a:p>
          <a:pPr algn="ctr"/>
          <a:endParaRPr lang="en-US"/>
        </a:p>
      </dgm:t>
    </dgm:pt>
    <dgm:pt modelId="{10305CDC-66C2-4316-B6E2-11D3E38F976E}">
      <dgm:prSet/>
      <dgm:spPr/>
      <dgm:t>
        <a:bodyPr/>
        <a:lstStyle/>
        <a:p>
          <a:pPr algn="ctr"/>
          <a:r>
            <a:rPr lang="en-US"/>
            <a:t>Dr. Robin Dawson: CO-I </a:t>
          </a:r>
        </a:p>
      </dgm:t>
    </dgm:pt>
    <dgm:pt modelId="{D05DD973-E066-4D98-98DA-0B9CAF5CA3BD}" type="parTrans" cxnId="{F890D008-6612-4097-8F9A-A9753CB1E743}">
      <dgm:prSet/>
      <dgm:spPr/>
      <dgm:t>
        <a:bodyPr/>
        <a:lstStyle/>
        <a:p>
          <a:pPr algn="ctr"/>
          <a:endParaRPr lang="en-US"/>
        </a:p>
      </dgm:t>
    </dgm:pt>
    <dgm:pt modelId="{E716B7BC-09A5-47A8-A68F-33DFA6C536EB}" type="sibTrans" cxnId="{F890D008-6612-4097-8F9A-A9753CB1E743}">
      <dgm:prSet/>
      <dgm:spPr/>
      <dgm:t>
        <a:bodyPr/>
        <a:lstStyle/>
        <a:p>
          <a:pPr algn="ctr"/>
          <a:endParaRPr lang="en-US"/>
        </a:p>
      </dgm:t>
    </dgm:pt>
    <dgm:pt modelId="{14FC1452-9E6D-44E9-A70D-967F5A58373D}" type="pres">
      <dgm:prSet presAssocID="{276A54A8-6B1D-4946-B92F-B2051807194E}" presName="linearFlow" presStyleCnt="0">
        <dgm:presLayoutVars>
          <dgm:dir/>
          <dgm:resizeHandles val="exact"/>
        </dgm:presLayoutVars>
      </dgm:prSet>
      <dgm:spPr/>
    </dgm:pt>
    <dgm:pt modelId="{A4D2BF40-3AF7-4DD8-8C20-ADABF8AE1891}" type="pres">
      <dgm:prSet presAssocID="{7EB2242C-A889-4CC5-80BE-25D6EE6DF163}" presName="composite" presStyleCnt="0"/>
      <dgm:spPr/>
    </dgm:pt>
    <dgm:pt modelId="{2C9F3F66-75E8-4CBD-B890-06E2232C1D88}" type="pres">
      <dgm:prSet presAssocID="{7EB2242C-A889-4CC5-80BE-25D6EE6DF163}"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3D92C98A-3025-4D93-9848-6D2B52E6D98C}" type="pres">
      <dgm:prSet presAssocID="{7EB2242C-A889-4CC5-80BE-25D6EE6DF163}" presName="txShp" presStyleLbl="node1" presStyleIdx="0" presStyleCnt="4">
        <dgm:presLayoutVars>
          <dgm:bulletEnabled val="1"/>
        </dgm:presLayoutVars>
      </dgm:prSet>
      <dgm:spPr/>
    </dgm:pt>
    <dgm:pt modelId="{B557DC69-8B75-411E-A76E-6896CB80D4CE}" type="pres">
      <dgm:prSet presAssocID="{E25EF2CE-24A6-42DE-A8DB-964D396CE299}" presName="spacing" presStyleCnt="0"/>
      <dgm:spPr/>
    </dgm:pt>
    <dgm:pt modelId="{100FC0FC-C38A-402D-9050-170F1FE39E3A}" type="pres">
      <dgm:prSet presAssocID="{057F5FBA-38D8-4943-9F9B-99871AF7887B}" presName="composite" presStyleCnt="0"/>
      <dgm:spPr/>
    </dgm:pt>
    <dgm:pt modelId="{AF8EA30D-8A1E-48D5-AEED-A796222093CA}" type="pres">
      <dgm:prSet presAssocID="{057F5FBA-38D8-4943-9F9B-99871AF7887B}"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C68C5AD5-98F2-49DE-BD7F-2716036230B7}" type="pres">
      <dgm:prSet presAssocID="{057F5FBA-38D8-4943-9F9B-99871AF7887B}" presName="txShp" presStyleLbl="node1" presStyleIdx="1" presStyleCnt="4">
        <dgm:presLayoutVars>
          <dgm:bulletEnabled val="1"/>
        </dgm:presLayoutVars>
      </dgm:prSet>
      <dgm:spPr/>
    </dgm:pt>
    <dgm:pt modelId="{61612A51-B02B-4DDB-A2A0-931938F46A07}" type="pres">
      <dgm:prSet presAssocID="{7197187E-E387-4A22-ABB1-94D8E563D0B8}" presName="spacing" presStyleCnt="0"/>
      <dgm:spPr/>
    </dgm:pt>
    <dgm:pt modelId="{05E40B09-DD80-458F-8418-C8EA88F0DEFB}" type="pres">
      <dgm:prSet presAssocID="{D8577C66-736E-456C-98D2-3954DD529BE7}" presName="composite" presStyleCnt="0"/>
      <dgm:spPr/>
    </dgm:pt>
    <dgm:pt modelId="{60AC8224-2A8F-4D28-9F9F-CB219A065070}" type="pres">
      <dgm:prSet presAssocID="{D8577C66-736E-456C-98D2-3954DD529BE7}"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72020219-A824-4B26-BD39-2E15C1B87FB0}" type="pres">
      <dgm:prSet presAssocID="{D8577C66-736E-456C-98D2-3954DD529BE7}" presName="txShp" presStyleLbl="node1" presStyleIdx="2" presStyleCnt="4" custLinFactNeighborX="136" custLinFactNeighborY="3472">
        <dgm:presLayoutVars>
          <dgm:bulletEnabled val="1"/>
        </dgm:presLayoutVars>
      </dgm:prSet>
      <dgm:spPr/>
    </dgm:pt>
    <dgm:pt modelId="{F7CDF4EC-1BC6-4358-8A50-41F7AD774EB5}" type="pres">
      <dgm:prSet presAssocID="{CE1A209B-5F30-4029-A08C-1DB612F922C7}" presName="spacing" presStyleCnt="0"/>
      <dgm:spPr/>
    </dgm:pt>
    <dgm:pt modelId="{CAE3444C-77DC-49B8-920B-CAF5594D7414}" type="pres">
      <dgm:prSet presAssocID="{10305CDC-66C2-4316-B6E2-11D3E38F976E}" presName="composite" presStyleCnt="0"/>
      <dgm:spPr/>
    </dgm:pt>
    <dgm:pt modelId="{82D32C5B-88A8-4141-8C48-A4EB8318F509}" type="pres">
      <dgm:prSet presAssocID="{10305CDC-66C2-4316-B6E2-11D3E38F976E}"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dgm:spPr>
    </dgm:pt>
    <dgm:pt modelId="{9A548321-700E-4165-89B0-2EC9B1EA1354}" type="pres">
      <dgm:prSet presAssocID="{10305CDC-66C2-4316-B6E2-11D3E38F976E}" presName="txShp" presStyleLbl="node1" presStyleIdx="3" presStyleCnt="4">
        <dgm:presLayoutVars>
          <dgm:bulletEnabled val="1"/>
        </dgm:presLayoutVars>
      </dgm:prSet>
      <dgm:spPr/>
    </dgm:pt>
  </dgm:ptLst>
  <dgm:cxnLst>
    <dgm:cxn modelId="{13873705-0B6B-472E-BBA5-FB0B62491D22}" srcId="{276A54A8-6B1D-4946-B92F-B2051807194E}" destId="{7EB2242C-A889-4CC5-80BE-25D6EE6DF163}" srcOrd="0" destOrd="0" parTransId="{831A6323-E3AC-47D3-88E5-E8C2E8F7945A}" sibTransId="{E25EF2CE-24A6-42DE-A8DB-964D396CE299}"/>
    <dgm:cxn modelId="{F890D008-6612-4097-8F9A-A9753CB1E743}" srcId="{276A54A8-6B1D-4946-B92F-B2051807194E}" destId="{10305CDC-66C2-4316-B6E2-11D3E38F976E}" srcOrd="3" destOrd="0" parTransId="{D05DD973-E066-4D98-98DA-0B9CAF5CA3BD}" sibTransId="{E716B7BC-09A5-47A8-A68F-33DFA6C536EB}"/>
    <dgm:cxn modelId="{18FFA823-43B5-4654-9177-AEA1AFC10CB3}" type="presOf" srcId="{276A54A8-6B1D-4946-B92F-B2051807194E}" destId="{14FC1452-9E6D-44E9-A70D-967F5A58373D}" srcOrd="0" destOrd="0" presId="urn:microsoft.com/office/officeart/2005/8/layout/vList3"/>
    <dgm:cxn modelId="{479BCE34-0C8C-4C82-9421-AC07926D09FB}" srcId="{276A54A8-6B1D-4946-B92F-B2051807194E}" destId="{D8577C66-736E-456C-98D2-3954DD529BE7}" srcOrd="2" destOrd="0" parTransId="{BF9C6783-8758-4768-9D83-DCDA5D4E55EE}" sibTransId="{CE1A209B-5F30-4029-A08C-1DB612F922C7}"/>
    <dgm:cxn modelId="{9F6B753D-45F3-4FBD-9E4F-BD45747E892B}" type="presOf" srcId="{10305CDC-66C2-4316-B6E2-11D3E38F976E}" destId="{9A548321-700E-4165-89B0-2EC9B1EA1354}" srcOrd="0" destOrd="0" presId="urn:microsoft.com/office/officeart/2005/8/layout/vList3"/>
    <dgm:cxn modelId="{F5260249-5931-4DC7-855C-02D06E7A0D4D}" type="presOf" srcId="{7EB2242C-A889-4CC5-80BE-25D6EE6DF163}" destId="{3D92C98A-3025-4D93-9848-6D2B52E6D98C}" srcOrd="0" destOrd="0" presId="urn:microsoft.com/office/officeart/2005/8/layout/vList3"/>
    <dgm:cxn modelId="{4181F67F-0D08-40C0-ADF0-DBC59CC18810}" srcId="{276A54A8-6B1D-4946-B92F-B2051807194E}" destId="{057F5FBA-38D8-4943-9F9B-99871AF7887B}" srcOrd="1" destOrd="0" parTransId="{D51C97F5-1D7F-4040-9B55-5C721307A109}" sibTransId="{7197187E-E387-4A22-ABB1-94D8E563D0B8}"/>
    <dgm:cxn modelId="{2BA10184-231F-4BC0-B6EC-459BF8FDBD97}" type="presOf" srcId="{057F5FBA-38D8-4943-9F9B-99871AF7887B}" destId="{C68C5AD5-98F2-49DE-BD7F-2716036230B7}" srcOrd="0" destOrd="0" presId="urn:microsoft.com/office/officeart/2005/8/layout/vList3"/>
    <dgm:cxn modelId="{F53F2BE6-D121-4778-8D6E-47F5BC1EC0BA}" type="presOf" srcId="{D8577C66-736E-456C-98D2-3954DD529BE7}" destId="{72020219-A824-4B26-BD39-2E15C1B87FB0}" srcOrd="0" destOrd="0" presId="urn:microsoft.com/office/officeart/2005/8/layout/vList3"/>
    <dgm:cxn modelId="{17DCC086-F466-4142-8056-89D0D79A5212}" type="presParOf" srcId="{14FC1452-9E6D-44E9-A70D-967F5A58373D}" destId="{A4D2BF40-3AF7-4DD8-8C20-ADABF8AE1891}" srcOrd="0" destOrd="0" presId="urn:microsoft.com/office/officeart/2005/8/layout/vList3"/>
    <dgm:cxn modelId="{32FBF433-0269-41BF-9438-E8ABDFFCC275}" type="presParOf" srcId="{A4D2BF40-3AF7-4DD8-8C20-ADABF8AE1891}" destId="{2C9F3F66-75E8-4CBD-B890-06E2232C1D88}" srcOrd="0" destOrd="0" presId="urn:microsoft.com/office/officeart/2005/8/layout/vList3"/>
    <dgm:cxn modelId="{CFD1160A-8B60-4700-8FF8-653C10BE907C}" type="presParOf" srcId="{A4D2BF40-3AF7-4DD8-8C20-ADABF8AE1891}" destId="{3D92C98A-3025-4D93-9848-6D2B52E6D98C}" srcOrd="1" destOrd="0" presId="urn:microsoft.com/office/officeart/2005/8/layout/vList3"/>
    <dgm:cxn modelId="{9A84F0C3-FA66-45C7-9648-1E98E4A53006}" type="presParOf" srcId="{14FC1452-9E6D-44E9-A70D-967F5A58373D}" destId="{B557DC69-8B75-411E-A76E-6896CB80D4CE}" srcOrd="1" destOrd="0" presId="urn:microsoft.com/office/officeart/2005/8/layout/vList3"/>
    <dgm:cxn modelId="{6D189B0F-FB36-4432-B36E-E7A76CD7B9A8}" type="presParOf" srcId="{14FC1452-9E6D-44E9-A70D-967F5A58373D}" destId="{100FC0FC-C38A-402D-9050-170F1FE39E3A}" srcOrd="2" destOrd="0" presId="urn:microsoft.com/office/officeart/2005/8/layout/vList3"/>
    <dgm:cxn modelId="{0E2A7100-1240-41B2-8AF2-2DDB586DCD0D}" type="presParOf" srcId="{100FC0FC-C38A-402D-9050-170F1FE39E3A}" destId="{AF8EA30D-8A1E-48D5-AEED-A796222093CA}" srcOrd="0" destOrd="0" presId="urn:microsoft.com/office/officeart/2005/8/layout/vList3"/>
    <dgm:cxn modelId="{BFD8D258-53AE-4AA3-9845-028712CBA478}" type="presParOf" srcId="{100FC0FC-C38A-402D-9050-170F1FE39E3A}" destId="{C68C5AD5-98F2-49DE-BD7F-2716036230B7}" srcOrd="1" destOrd="0" presId="urn:microsoft.com/office/officeart/2005/8/layout/vList3"/>
    <dgm:cxn modelId="{8916D98F-A6EA-4F43-A253-F69D488E5729}" type="presParOf" srcId="{14FC1452-9E6D-44E9-A70D-967F5A58373D}" destId="{61612A51-B02B-4DDB-A2A0-931938F46A07}" srcOrd="3" destOrd="0" presId="urn:microsoft.com/office/officeart/2005/8/layout/vList3"/>
    <dgm:cxn modelId="{D58873CF-46A7-4568-9EF4-37037BFD9EAF}" type="presParOf" srcId="{14FC1452-9E6D-44E9-A70D-967F5A58373D}" destId="{05E40B09-DD80-458F-8418-C8EA88F0DEFB}" srcOrd="4" destOrd="0" presId="urn:microsoft.com/office/officeart/2005/8/layout/vList3"/>
    <dgm:cxn modelId="{DCE4F541-CC28-4B36-8AA6-52D5F4952AEE}" type="presParOf" srcId="{05E40B09-DD80-458F-8418-C8EA88F0DEFB}" destId="{60AC8224-2A8F-4D28-9F9F-CB219A065070}" srcOrd="0" destOrd="0" presId="urn:microsoft.com/office/officeart/2005/8/layout/vList3"/>
    <dgm:cxn modelId="{6B2889AC-F780-4F0E-8B59-644845683A77}" type="presParOf" srcId="{05E40B09-DD80-458F-8418-C8EA88F0DEFB}" destId="{72020219-A824-4B26-BD39-2E15C1B87FB0}" srcOrd="1" destOrd="0" presId="urn:microsoft.com/office/officeart/2005/8/layout/vList3"/>
    <dgm:cxn modelId="{C95B9920-F5CE-4BBF-AFD7-81C9EFB8B54C}" type="presParOf" srcId="{14FC1452-9E6D-44E9-A70D-967F5A58373D}" destId="{F7CDF4EC-1BC6-4358-8A50-41F7AD774EB5}" srcOrd="5" destOrd="0" presId="urn:microsoft.com/office/officeart/2005/8/layout/vList3"/>
    <dgm:cxn modelId="{88C3CF28-DF0B-41BD-81D3-830F1D05BC3E}" type="presParOf" srcId="{14FC1452-9E6D-44E9-A70D-967F5A58373D}" destId="{CAE3444C-77DC-49B8-920B-CAF5594D7414}" srcOrd="6" destOrd="0" presId="urn:microsoft.com/office/officeart/2005/8/layout/vList3"/>
    <dgm:cxn modelId="{9B7BBDA5-2F63-455D-B344-5348917E4C90}" type="presParOf" srcId="{CAE3444C-77DC-49B8-920B-CAF5594D7414}" destId="{82D32C5B-88A8-4141-8C48-A4EB8318F509}" srcOrd="0" destOrd="0" presId="urn:microsoft.com/office/officeart/2005/8/layout/vList3"/>
    <dgm:cxn modelId="{B4038888-3694-4503-8DFF-B091322DFD8B}" type="presParOf" srcId="{CAE3444C-77DC-49B8-920B-CAF5594D7414}" destId="{9A548321-700E-4165-89B0-2EC9B1EA135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B4D16F-8AAF-4AA4-8AE9-EE4C9CEA304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862BFAB-0399-4FB5-A209-5B8E4C3386D7}">
      <dgm:prSet/>
      <dgm:spPr/>
      <dgm:t>
        <a:bodyPr/>
        <a:lstStyle/>
        <a:p>
          <a:r>
            <a:rPr lang="en-US"/>
            <a:t>Commission on Collegiate Nursing Education (CCNE Accreditation)</a:t>
          </a:r>
        </a:p>
      </dgm:t>
    </dgm:pt>
    <dgm:pt modelId="{06D483FC-39D8-490D-B452-E5B38DAC5BD8}" type="parTrans" cxnId="{37DF87CF-6029-47FC-ACC7-EE65E371D73C}">
      <dgm:prSet/>
      <dgm:spPr/>
      <dgm:t>
        <a:bodyPr/>
        <a:lstStyle/>
        <a:p>
          <a:endParaRPr lang="en-US"/>
        </a:p>
      </dgm:t>
    </dgm:pt>
    <dgm:pt modelId="{8BEE6AF7-A5DB-46E3-AE7A-E085EF3233A0}" type="sibTrans" cxnId="{37DF87CF-6029-47FC-ACC7-EE65E371D73C}">
      <dgm:prSet/>
      <dgm:spPr/>
      <dgm:t>
        <a:bodyPr/>
        <a:lstStyle/>
        <a:p>
          <a:endParaRPr lang="en-US"/>
        </a:p>
      </dgm:t>
    </dgm:pt>
    <dgm:pt modelId="{AD355F8B-D3A4-4347-8306-1461A1E1DE2E}">
      <dgm:prSet/>
      <dgm:spPr/>
      <dgm:t>
        <a:bodyPr/>
        <a:lstStyle/>
        <a:p>
          <a:r>
            <a:rPr lang="en-US"/>
            <a:t>NONPF National Task Force (NTF) Standards</a:t>
          </a:r>
        </a:p>
      </dgm:t>
    </dgm:pt>
    <dgm:pt modelId="{BA8C3E68-191C-42B2-9E33-07BA7AC9032D}" type="parTrans" cxnId="{45130CF3-A3B7-45D7-A73D-71A285F6FBF8}">
      <dgm:prSet/>
      <dgm:spPr/>
      <dgm:t>
        <a:bodyPr/>
        <a:lstStyle/>
        <a:p>
          <a:endParaRPr lang="en-US"/>
        </a:p>
      </dgm:t>
    </dgm:pt>
    <dgm:pt modelId="{29DCF2C0-27EF-4BD0-B8D7-E7DDB97208D5}" type="sibTrans" cxnId="{45130CF3-A3B7-45D7-A73D-71A285F6FBF8}">
      <dgm:prSet/>
      <dgm:spPr/>
      <dgm:t>
        <a:bodyPr/>
        <a:lstStyle/>
        <a:p>
          <a:endParaRPr lang="en-US"/>
        </a:p>
      </dgm:t>
    </dgm:pt>
    <dgm:pt modelId="{2E58A1C5-FFC6-43A5-AD5B-12B2FB63D5CC}">
      <dgm:prSet/>
      <dgm:spPr/>
      <dgm:t>
        <a:bodyPr/>
        <a:lstStyle/>
        <a:p>
          <a:r>
            <a:rPr lang="en-US"/>
            <a:t>AACN Essentials</a:t>
          </a:r>
        </a:p>
      </dgm:t>
    </dgm:pt>
    <dgm:pt modelId="{152D6463-CC44-41D4-ADD9-E0D09DC16BC9}" type="parTrans" cxnId="{42C8678B-E889-41FC-9015-F75F74D08943}">
      <dgm:prSet/>
      <dgm:spPr/>
      <dgm:t>
        <a:bodyPr/>
        <a:lstStyle/>
        <a:p>
          <a:endParaRPr lang="en-US"/>
        </a:p>
      </dgm:t>
    </dgm:pt>
    <dgm:pt modelId="{937D4412-98E4-4B01-BF69-9D24B01739A8}" type="sibTrans" cxnId="{42C8678B-E889-41FC-9015-F75F74D08943}">
      <dgm:prSet/>
      <dgm:spPr/>
      <dgm:t>
        <a:bodyPr/>
        <a:lstStyle/>
        <a:p>
          <a:endParaRPr lang="en-US"/>
        </a:p>
      </dgm:t>
    </dgm:pt>
    <dgm:pt modelId="{242D5071-348B-4A52-B357-F730E55596F7}">
      <dgm:prSet/>
      <dgm:spPr/>
      <dgm:t>
        <a:bodyPr/>
        <a:lstStyle/>
        <a:p>
          <a:r>
            <a:rPr lang="en-US"/>
            <a:t>Specialty Standards</a:t>
          </a:r>
        </a:p>
      </dgm:t>
    </dgm:pt>
    <dgm:pt modelId="{2E26B70C-F671-4DF9-AE57-EBACB66B9860}" type="parTrans" cxnId="{19CF5A6E-DFEF-460E-8188-D42DF03734F0}">
      <dgm:prSet/>
      <dgm:spPr/>
      <dgm:t>
        <a:bodyPr/>
        <a:lstStyle/>
        <a:p>
          <a:endParaRPr lang="en-US"/>
        </a:p>
      </dgm:t>
    </dgm:pt>
    <dgm:pt modelId="{0F31C71F-2B2D-450B-9B7A-D36502B73DB0}" type="sibTrans" cxnId="{19CF5A6E-DFEF-460E-8188-D42DF03734F0}">
      <dgm:prSet/>
      <dgm:spPr/>
      <dgm:t>
        <a:bodyPr/>
        <a:lstStyle/>
        <a:p>
          <a:endParaRPr lang="en-US"/>
        </a:p>
      </dgm:t>
    </dgm:pt>
    <dgm:pt modelId="{6B188025-BC7F-4916-A04B-91A153D5372F}" type="pres">
      <dgm:prSet presAssocID="{25B4D16F-8AAF-4AA4-8AE9-EE4C9CEA3047}" presName="linear" presStyleCnt="0">
        <dgm:presLayoutVars>
          <dgm:dir/>
          <dgm:animLvl val="lvl"/>
          <dgm:resizeHandles val="exact"/>
        </dgm:presLayoutVars>
      </dgm:prSet>
      <dgm:spPr/>
    </dgm:pt>
    <dgm:pt modelId="{517C03F2-3886-4EF4-9297-5054F6CBF58E}" type="pres">
      <dgm:prSet presAssocID="{E862BFAB-0399-4FB5-A209-5B8E4C3386D7}" presName="parentLin" presStyleCnt="0"/>
      <dgm:spPr/>
    </dgm:pt>
    <dgm:pt modelId="{325BA337-F994-48A5-9F06-314DC9C47B0E}" type="pres">
      <dgm:prSet presAssocID="{E862BFAB-0399-4FB5-A209-5B8E4C3386D7}" presName="parentLeftMargin" presStyleLbl="node1" presStyleIdx="0" presStyleCnt="4"/>
      <dgm:spPr/>
    </dgm:pt>
    <dgm:pt modelId="{D486E764-46C6-4076-BC5F-DB643929CA4A}" type="pres">
      <dgm:prSet presAssocID="{E862BFAB-0399-4FB5-A209-5B8E4C3386D7}" presName="parentText" presStyleLbl="node1" presStyleIdx="0" presStyleCnt="4">
        <dgm:presLayoutVars>
          <dgm:chMax val="0"/>
          <dgm:bulletEnabled val="1"/>
        </dgm:presLayoutVars>
      </dgm:prSet>
      <dgm:spPr/>
    </dgm:pt>
    <dgm:pt modelId="{EFBACDBD-3026-46DB-9BFC-6932F84D0117}" type="pres">
      <dgm:prSet presAssocID="{E862BFAB-0399-4FB5-A209-5B8E4C3386D7}" presName="negativeSpace" presStyleCnt="0"/>
      <dgm:spPr/>
    </dgm:pt>
    <dgm:pt modelId="{F0062C8B-A2F8-4D04-948B-CF19109D6D79}" type="pres">
      <dgm:prSet presAssocID="{E862BFAB-0399-4FB5-A209-5B8E4C3386D7}" presName="childText" presStyleLbl="conFgAcc1" presStyleIdx="0" presStyleCnt="4">
        <dgm:presLayoutVars>
          <dgm:bulletEnabled val="1"/>
        </dgm:presLayoutVars>
      </dgm:prSet>
      <dgm:spPr/>
    </dgm:pt>
    <dgm:pt modelId="{4BED98AA-4B1F-4923-A0C2-85A6D06E5072}" type="pres">
      <dgm:prSet presAssocID="{8BEE6AF7-A5DB-46E3-AE7A-E085EF3233A0}" presName="spaceBetweenRectangles" presStyleCnt="0"/>
      <dgm:spPr/>
    </dgm:pt>
    <dgm:pt modelId="{158B69E7-64D8-4E9A-8C6D-89F9F889DD01}" type="pres">
      <dgm:prSet presAssocID="{AD355F8B-D3A4-4347-8306-1461A1E1DE2E}" presName="parentLin" presStyleCnt="0"/>
      <dgm:spPr/>
    </dgm:pt>
    <dgm:pt modelId="{57E3F6B4-4014-460D-855D-74418AC02E1D}" type="pres">
      <dgm:prSet presAssocID="{AD355F8B-D3A4-4347-8306-1461A1E1DE2E}" presName="parentLeftMargin" presStyleLbl="node1" presStyleIdx="0" presStyleCnt="4"/>
      <dgm:spPr/>
    </dgm:pt>
    <dgm:pt modelId="{9D5981A8-468C-4AB6-B5B2-DA2438842302}" type="pres">
      <dgm:prSet presAssocID="{AD355F8B-D3A4-4347-8306-1461A1E1DE2E}" presName="parentText" presStyleLbl="node1" presStyleIdx="1" presStyleCnt="4">
        <dgm:presLayoutVars>
          <dgm:chMax val="0"/>
          <dgm:bulletEnabled val="1"/>
        </dgm:presLayoutVars>
      </dgm:prSet>
      <dgm:spPr/>
    </dgm:pt>
    <dgm:pt modelId="{1DD73DDC-3645-49FE-8CC8-0ED9365BFDFB}" type="pres">
      <dgm:prSet presAssocID="{AD355F8B-D3A4-4347-8306-1461A1E1DE2E}" presName="negativeSpace" presStyleCnt="0"/>
      <dgm:spPr/>
    </dgm:pt>
    <dgm:pt modelId="{5550B20D-B7CF-4F9F-8692-0FF5584ABDF2}" type="pres">
      <dgm:prSet presAssocID="{AD355F8B-D3A4-4347-8306-1461A1E1DE2E}" presName="childText" presStyleLbl="conFgAcc1" presStyleIdx="1" presStyleCnt="4">
        <dgm:presLayoutVars>
          <dgm:bulletEnabled val="1"/>
        </dgm:presLayoutVars>
      </dgm:prSet>
      <dgm:spPr/>
    </dgm:pt>
    <dgm:pt modelId="{36005B09-DD17-451A-A601-112257311F89}" type="pres">
      <dgm:prSet presAssocID="{29DCF2C0-27EF-4BD0-B8D7-E7DDB97208D5}" presName="spaceBetweenRectangles" presStyleCnt="0"/>
      <dgm:spPr/>
    </dgm:pt>
    <dgm:pt modelId="{FA519A25-F61E-4BDC-A901-C6B23431C91A}" type="pres">
      <dgm:prSet presAssocID="{2E58A1C5-FFC6-43A5-AD5B-12B2FB63D5CC}" presName="parentLin" presStyleCnt="0"/>
      <dgm:spPr/>
    </dgm:pt>
    <dgm:pt modelId="{BA5145ED-4D3D-4F4C-86B2-26F6ABFBE7D8}" type="pres">
      <dgm:prSet presAssocID="{2E58A1C5-FFC6-43A5-AD5B-12B2FB63D5CC}" presName="parentLeftMargin" presStyleLbl="node1" presStyleIdx="1" presStyleCnt="4"/>
      <dgm:spPr/>
    </dgm:pt>
    <dgm:pt modelId="{F068826A-AA4A-43E0-9DE8-88CBAE6620B5}" type="pres">
      <dgm:prSet presAssocID="{2E58A1C5-FFC6-43A5-AD5B-12B2FB63D5CC}" presName="parentText" presStyleLbl="node1" presStyleIdx="2" presStyleCnt="4">
        <dgm:presLayoutVars>
          <dgm:chMax val="0"/>
          <dgm:bulletEnabled val="1"/>
        </dgm:presLayoutVars>
      </dgm:prSet>
      <dgm:spPr/>
    </dgm:pt>
    <dgm:pt modelId="{8DA09674-1672-4648-B46F-0E526922445B}" type="pres">
      <dgm:prSet presAssocID="{2E58A1C5-FFC6-43A5-AD5B-12B2FB63D5CC}" presName="negativeSpace" presStyleCnt="0"/>
      <dgm:spPr/>
    </dgm:pt>
    <dgm:pt modelId="{84A0CDB0-1083-4444-872D-FF5D14CFD500}" type="pres">
      <dgm:prSet presAssocID="{2E58A1C5-FFC6-43A5-AD5B-12B2FB63D5CC}" presName="childText" presStyleLbl="conFgAcc1" presStyleIdx="2" presStyleCnt="4">
        <dgm:presLayoutVars>
          <dgm:bulletEnabled val="1"/>
        </dgm:presLayoutVars>
      </dgm:prSet>
      <dgm:spPr/>
    </dgm:pt>
    <dgm:pt modelId="{B3266E43-B0EF-489E-9823-B59A62FD2370}" type="pres">
      <dgm:prSet presAssocID="{937D4412-98E4-4B01-BF69-9D24B01739A8}" presName="spaceBetweenRectangles" presStyleCnt="0"/>
      <dgm:spPr/>
    </dgm:pt>
    <dgm:pt modelId="{DA8EAFAB-5C19-46FB-B53F-F50F088F456D}" type="pres">
      <dgm:prSet presAssocID="{242D5071-348B-4A52-B357-F730E55596F7}" presName="parentLin" presStyleCnt="0"/>
      <dgm:spPr/>
    </dgm:pt>
    <dgm:pt modelId="{E7AED4C7-E7D7-4702-BC0D-455E7C6BBBF1}" type="pres">
      <dgm:prSet presAssocID="{242D5071-348B-4A52-B357-F730E55596F7}" presName="parentLeftMargin" presStyleLbl="node1" presStyleIdx="2" presStyleCnt="4"/>
      <dgm:spPr/>
    </dgm:pt>
    <dgm:pt modelId="{6883F289-1E22-4038-B02C-C068EFEDCA61}" type="pres">
      <dgm:prSet presAssocID="{242D5071-348B-4A52-B357-F730E55596F7}" presName="parentText" presStyleLbl="node1" presStyleIdx="3" presStyleCnt="4">
        <dgm:presLayoutVars>
          <dgm:chMax val="0"/>
          <dgm:bulletEnabled val="1"/>
        </dgm:presLayoutVars>
      </dgm:prSet>
      <dgm:spPr/>
    </dgm:pt>
    <dgm:pt modelId="{C12082C0-623A-4BE1-B37F-662ED48AD1B3}" type="pres">
      <dgm:prSet presAssocID="{242D5071-348B-4A52-B357-F730E55596F7}" presName="negativeSpace" presStyleCnt="0"/>
      <dgm:spPr/>
    </dgm:pt>
    <dgm:pt modelId="{C4B2F068-1E59-490B-A6A9-2CD946602A56}" type="pres">
      <dgm:prSet presAssocID="{242D5071-348B-4A52-B357-F730E55596F7}" presName="childText" presStyleLbl="conFgAcc1" presStyleIdx="3" presStyleCnt="4">
        <dgm:presLayoutVars>
          <dgm:bulletEnabled val="1"/>
        </dgm:presLayoutVars>
      </dgm:prSet>
      <dgm:spPr/>
    </dgm:pt>
  </dgm:ptLst>
  <dgm:cxnLst>
    <dgm:cxn modelId="{A731900C-D6D6-435F-A85A-C749F4AC5B81}" type="presOf" srcId="{E862BFAB-0399-4FB5-A209-5B8E4C3386D7}" destId="{325BA337-F994-48A5-9F06-314DC9C47B0E}" srcOrd="0" destOrd="0" presId="urn:microsoft.com/office/officeart/2005/8/layout/list1"/>
    <dgm:cxn modelId="{9A9BE332-898E-44A1-9EB9-1C067D49208D}" type="presOf" srcId="{25B4D16F-8AAF-4AA4-8AE9-EE4C9CEA3047}" destId="{6B188025-BC7F-4916-A04B-91A153D5372F}" srcOrd="0" destOrd="0" presId="urn:microsoft.com/office/officeart/2005/8/layout/list1"/>
    <dgm:cxn modelId="{AB3C7C39-9895-47B6-926C-28A6C150880D}" type="presOf" srcId="{AD355F8B-D3A4-4347-8306-1461A1E1DE2E}" destId="{9D5981A8-468C-4AB6-B5B2-DA2438842302}" srcOrd="1" destOrd="0" presId="urn:microsoft.com/office/officeart/2005/8/layout/list1"/>
    <dgm:cxn modelId="{19CF5A6E-DFEF-460E-8188-D42DF03734F0}" srcId="{25B4D16F-8AAF-4AA4-8AE9-EE4C9CEA3047}" destId="{242D5071-348B-4A52-B357-F730E55596F7}" srcOrd="3" destOrd="0" parTransId="{2E26B70C-F671-4DF9-AE57-EBACB66B9860}" sibTransId="{0F31C71F-2B2D-450B-9B7A-D36502B73DB0}"/>
    <dgm:cxn modelId="{19102D59-735D-48C8-B541-30CB2A8C4449}" type="presOf" srcId="{AD355F8B-D3A4-4347-8306-1461A1E1DE2E}" destId="{57E3F6B4-4014-460D-855D-74418AC02E1D}" srcOrd="0" destOrd="0" presId="urn:microsoft.com/office/officeart/2005/8/layout/list1"/>
    <dgm:cxn modelId="{42C8678B-E889-41FC-9015-F75F74D08943}" srcId="{25B4D16F-8AAF-4AA4-8AE9-EE4C9CEA3047}" destId="{2E58A1C5-FFC6-43A5-AD5B-12B2FB63D5CC}" srcOrd="2" destOrd="0" parTransId="{152D6463-CC44-41D4-ADD9-E0D09DC16BC9}" sibTransId="{937D4412-98E4-4B01-BF69-9D24B01739A8}"/>
    <dgm:cxn modelId="{2917219F-E4EF-42EA-8AAA-BC1EDC156960}" type="presOf" srcId="{2E58A1C5-FFC6-43A5-AD5B-12B2FB63D5CC}" destId="{BA5145ED-4D3D-4F4C-86B2-26F6ABFBE7D8}" srcOrd="0" destOrd="0" presId="urn:microsoft.com/office/officeart/2005/8/layout/list1"/>
    <dgm:cxn modelId="{201C46AD-D800-4E40-96FA-A44902D472BA}" type="presOf" srcId="{2E58A1C5-FFC6-43A5-AD5B-12B2FB63D5CC}" destId="{F068826A-AA4A-43E0-9DE8-88CBAE6620B5}" srcOrd="1" destOrd="0" presId="urn:microsoft.com/office/officeart/2005/8/layout/list1"/>
    <dgm:cxn modelId="{37DF87CF-6029-47FC-ACC7-EE65E371D73C}" srcId="{25B4D16F-8AAF-4AA4-8AE9-EE4C9CEA3047}" destId="{E862BFAB-0399-4FB5-A209-5B8E4C3386D7}" srcOrd="0" destOrd="0" parTransId="{06D483FC-39D8-490D-B452-E5B38DAC5BD8}" sibTransId="{8BEE6AF7-A5DB-46E3-AE7A-E085EF3233A0}"/>
    <dgm:cxn modelId="{BB5692E9-3794-4414-A8F2-3F86AEEC603C}" type="presOf" srcId="{E862BFAB-0399-4FB5-A209-5B8E4C3386D7}" destId="{D486E764-46C6-4076-BC5F-DB643929CA4A}" srcOrd="1" destOrd="0" presId="urn:microsoft.com/office/officeart/2005/8/layout/list1"/>
    <dgm:cxn modelId="{F1E7A4E9-FF84-4424-BE91-9AA5F18A044B}" type="presOf" srcId="{242D5071-348B-4A52-B357-F730E55596F7}" destId="{6883F289-1E22-4038-B02C-C068EFEDCA61}" srcOrd="1" destOrd="0" presId="urn:microsoft.com/office/officeart/2005/8/layout/list1"/>
    <dgm:cxn modelId="{D6E823EE-A9FD-46D2-BD35-D806190E15EC}" type="presOf" srcId="{242D5071-348B-4A52-B357-F730E55596F7}" destId="{E7AED4C7-E7D7-4702-BC0D-455E7C6BBBF1}" srcOrd="0" destOrd="0" presId="urn:microsoft.com/office/officeart/2005/8/layout/list1"/>
    <dgm:cxn modelId="{45130CF3-A3B7-45D7-A73D-71A285F6FBF8}" srcId="{25B4D16F-8AAF-4AA4-8AE9-EE4C9CEA3047}" destId="{AD355F8B-D3A4-4347-8306-1461A1E1DE2E}" srcOrd="1" destOrd="0" parTransId="{BA8C3E68-191C-42B2-9E33-07BA7AC9032D}" sibTransId="{29DCF2C0-27EF-4BD0-B8D7-E7DDB97208D5}"/>
    <dgm:cxn modelId="{D4258D93-C537-40D9-BC44-CFF2F1B664B6}" type="presParOf" srcId="{6B188025-BC7F-4916-A04B-91A153D5372F}" destId="{517C03F2-3886-4EF4-9297-5054F6CBF58E}" srcOrd="0" destOrd="0" presId="urn:microsoft.com/office/officeart/2005/8/layout/list1"/>
    <dgm:cxn modelId="{7BD51F40-DFEE-46AE-B269-DE7CD412C06B}" type="presParOf" srcId="{517C03F2-3886-4EF4-9297-5054F6CBF58E}" destId="{325BA337-F994-48A5-9F06-314DC9C47B0E}" srcOrd="0" destOrd="0" presId="urn:microsoft.com/office/officeart/2005/8/layout/list1"/>
    <dgm:cxn modelId="{E0A91DEF-1D5C-43DA-BFDE-90D09E6F4A18}" type="presParOf" srcId="{517C03F2-3886-4EF4-9297-5054F6CBF58E}" destId="{D486E764-46C6-4076-BC5F-DB643929CA4A}" srcOrd="1" destOrd="0" presId="urn:microsoft.com/office/officeart/2005/8/layout/list1"/>
    <dgm:cxn modelId="{0B68E508-6815-4262-B2F8-7F0A9EC44F06}" type="presParOf" srcId="{6B188025-BC7F-4916-A04B-91A153D5372F}" destId="{EFBACDBD-3026-46DB-9BFC-6932F84D0117}" srcOrd="1" destOrd="0" presId="urn:microsoft.com/office/officeart/2005/8/layout/list1"/>
    <dgm:cxn modelId="{1D847D8E-D099-4786-B18A-91D9955735A5}" type="presParOf" srcId="{6B188025-BC7F-4916-A04B-91A153D5372F}" destId="{F0062C8B-A2F8-4D04-948B-CF19109D6D79}" srcOrd="2" destOrd="0" presId="urn:microsoft.com/office/officeart/2005/8/layout/list1"/>
    <dgm:cxn modelId="{05833F0B-7844-47BC-92BD-DF72EBE24A69}" type="presParOf" srcId="{6B188025-BC7F-4916-A04B-91A153D5372F}" destId="{4BED98AA-4B1F-4923-A0C2-85A6D06E5072}" srcOrd="3" destOrd="0" presId="urn:microsoft.com/office/officeart/2005/8/layout/list1"/>
    <dgm:cxn modelId="{D2D764E2-8F3A-4201-BC66-8CE037662EB8}" type="presParOf" srcId="{6B188025-BC7F-4916-A04B-91A153D5372F}" destId="{158B69E7-64D8-4E9A-8C6D-89F9F889DD01}" srcOrd="4" destOrd="0" presId="urn:microsoft.com/office/officeart/2005/8/layout/list1"/>
    <dgm:cxn modelId="{77912462-7AED-4A88-897F-BD15DE0828D6}" type="presParOf" srcId="{158B69E7-64D8-4E9A-8C6D-89F9F889DD01}" destId="{57E3F6B4-4014-460D-855D-74418AC02E1D}" srcOrd="0" destOrd="0" presId="urn:microsoft.com/office/officeart/2005/8/layout/list1"/>
    <dgm:cxn modelId="{53D19ADC-32EC-4F4C-857C-2DA9A631FD29}" type="presParOf" srcId="{158B69E7-64D8-4E9A-8C6D-89F9F889DD01}" destId="{9D5981A8-468C-4AB6-B5B2-DA2438842302}" srcOrd="1" destOrd="0" presId="urn:microsoft.com/office/officeart/2005/8/layout/list1"/>
    <dgm:cxn modelId="{1F7E79AE-1E2C-450F-8B22-8BE21A5E223A}" type="presParOf" srcId="{6B188025-BC7F-4916-A04B-91A153D5372F}" destId="{1DD73DDC-3645-49FE-8CC8-0ED9365BFDFB}" srcOrd="5" destOrd="0" presId="urn:microsoft.com/office/officeart/2005/8/layout/list1"/>
    <dgm:cxn modelId="{5EB3CA29-CDAC-4F8A-BDA0-33533F669EDC}" type="presParOf" srcId="{6B188025-BC7F-4916-A04B-91A153D5372F}" destId="{5550B20D-B7CF-4F9F-8692-0FF5584ABDF2}" srcOrd="6" destOrd="0" presId="urn:microsoft.com/office/officeart/2005/8/layout/list1"/>
    <dgm:cxn modelId="{5DF0F97B-FCD5-4ABA-90B0-A7FB232A15E0}" type="presParOf" srcId="{6B188025-BC7F-4916-A04B-91A153D5372F}" destId="{36005B09-DD17-451A-A601-112257311F89}" srcOrd="7" destOrd="0" presId="urn:microsoft.com/office/officeart/2005/8/layout/list1"/>
    <dgm:cxn modelId="{EA436D2A-453A-401F-A05E-D1D81F7E2814}" type="presParOf" srcId="{6B188025-BC7F-4916-A04B-91A153D5372F}" destId="{FA519A25-F61E-4BDC-A901-C6B23431C91A}" srcOrd="8" destOrd="0" presId="urn:microsoft.com/office/officeart/2005/8/layout/list1"/>
    <dgm:cxn modelId="{F7F6598E-A778-4B7D-95AA-D1BFF6CBAB6F}" type="presParOf" srcId="{FA519A25-F61E-4BDC-A901-C6B23431C91A}" destId="{BA5145ED-4D3D-4F4C-86B2-26F6ABFBE7D8}" srcOrd="0" destOrd="0" presId="urn:microsoft.com/office/officeart/2005/8/layout/list1"/>
    <dgm:cxn modelId="{2D6103CB-52AA-4A8E-8F56-8311DFC32773}" type="presParOf" srcId="{FA519A25-F61E-4BDC-A901-C6B23431C91A}" destId="{F068826A-AA4A-43E0-9DE8-88CBAE6620B5}" srcOrd="1" destOrd="0" presId="urn:microsoft.com/office/officeart/2005/8/layout/list1"/>
    <dgm:cxn modelId="{A38C6539-B804-4CBE-900B-FCD8B5EE57FD}" type="presParOf" srcId="{6B188025-BC7F-4916-A04B-91A153D5372F}" destId="{8DA09674-1672-4648-B46F-0E526922445B}" srcOrd="9" destOrd="0" presId="urn:microsoft.com/office/officeart/2005/8/layout/list1"/>
    <dgm:cxn modelId="{D2943BD2-1BD8-4492-8975-1674D9023DD4}" type="presParOf" srcId="{6B188025-BC7F-4916-A04B-91A153D5372F}" destId="{84A0CDB0-1083-4444-872D-FF5D14CFD500}" srcOrd="10" destOrd="0" presId="urn:microsoft.com/office/officeart/2005/8/layout/list1"/>
    <dgm:cxn modelId="{8BACC905-EAA8-4D8E-A6AE-1217FA513079}" type="presParOf" srcId="{6B188025-BC7F-4916-A04B-91A153D5372F}" destId="{B3266E43-B0EF-489E-9823-B59A62FD2370}" srcOrd="11" destOrd="0" presId="urn:microsoft.com/office/officeart/2005/8/layout/list1"/>
    <dgm:cxn modelId="{42D780D9-F462-419A-93A6-BD246D9A0F64}" type="presParOf" srcId="{6B188025-BC7F-4916-A04B-91A153D5372F}" destId="{DA8EAFAB-5C19-46FB-B53F-F50F088F456D}" srcOrd="12" destOrd="0" presId="urn:microsoft.com/office/officeart/2005/8/layout/list1"/>
    <dgm:cxn modelId="{E0608D88-8ED7-4468-89DB-5869E0CECC9D}" type="presParOf" srcId="{DA8EAFAB-5C19-46FB-B53F-F50F088F456D}" destId="{E7AED4C7-E7D7-4702-BC0D-455E7C6BBBF1}" srcOrd="0" destOrd="0" presId="urn:microsoft.com/office/officeart/2005/8/layout/list1"/>
    <dgm:cxn modelId="{637D2332-C379-4E3B-ABD3-A819FA36F8C0}" type="presParOf" srcId="{DA8EAFAB-5C19-46FB-B53F-F50F088F456D}" destId="{6883F289-1E22-4038-B02C-C068EFEDCA61}" srcOrd="1" destOrd="0" presId="urn:microsoft.com/office/officeart/2005/8/layout/list1"/>
    <dgm:cxn modelId="{F665FCB2-DEB1-4C6B-9ABA-33CE56D840D7}" type="presParOf" srcId="{6B188025-BC7F-4916-A04B-91A153D5372F}" destId="{C12082C0-623A-4BE1-B37F-662ED48AD1B3}" srcOrd="13" destOrd="0" presId="urn:microsoft.com/office/officeart/2005/8/layout/list1"/>
    <dgm:cxn modelId="{50F97E9E-E080-472C-AED9-3937C514D4B8}" type="presParOf" srcId="{6B188025-BC7F-4916-A04B-91A153D5372F}" destId="{C4B2F068-1E59-490B-A6A9-2CD946602A5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EAFA6F-671E-4463-B77B-DEC3781A216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A97E184-2734-4E74-A86B-358CB16EAFEB}">
      <dgm:prSet/>
      <dgm:spPr/>
      <dgm:t>
        <a:bodyPr/>
        <a:lstStyle/>
        <a:p>
          <a:r>
            <a:rPr lang="en-US"/>
            <a:t>This project adds peripherals to augment existing telehealth scenarios</a:t>
          </a:r>
        </a:p>
      </dgm:t>
    </dgm:pt>
    <dgm:pt modelId="{FD32EB74-CFD6-4933-BDCA-A47D08314F37}" type="parTrans" cxnId="{5C3E94A1-513B-4D4F-BC5B-211AB608B4AA}">
      <dgm:prSet/>
      <dgm:spPr/>
      <dgm:t>
        <a:bodyPr/>
        <a:lstStyle/>
        <a:p>
          <a:endParaRPr lang="en-US"/>
        </a:p>
      </dgm:t>
    </dgm:pt>
    <dgm:pt modelId="{7483052B-1EBA-44F2-A96B-95A73AE82F8D}" type="sibTrans" cxnId="{5C3E94A1-513B-4D4F-BC5B-211AB608B4AA}">
      <dgm:prSet/>
      <dgm:spPr/>
      <dgm:t>
        <a:bodyPr/>
        <a:lstStyle/>
        <a:p>
          <a:endParaRPr lang="en-US"/>
        </a:p>
      </dgm:t>
    </dgm:pt>
    <dgm:pt modelId="{2F890834-B3A3-443C-AC3E-3B06F073B631}">
      <dgm:prSet/>
      <dgm:spPr/>
      <dgm:t>
        <a:bodyPr/>
        <a:lstStyle/>
        <a:p>
          <a:r>
            <a:rPr lang="en-US"/>
            <a:t>Allows the APRN student to perform a full physical exam on an SP</a:t>
          </a:r>
        </a:p>
      </dgm:t>
    </dgm:pt>
    <dgm:pt modelId="{040A464C-FAE6-4A91-B856-2202084DF741}" type="parTrans" cxnId="{12ECCB3A-5E36-4159-BFC7-0E0ECA1B5B36}">
      <dgm:prSet/>
      <dgm:spPr/>
      <dgm:t>
        <a:bodyPr/>
        <a:lstStyle/>
        <a:p>
          <a:endParaRPr lang="en-US"/>
        </a:p>
      </dgm:t>
    </dgm:pt>
    <dgm:pt modelId="{B1877F22-725F-4D46-8457-17D23831AAF8}" type="sibTrans" cxnId="{12ECCB3A-5E36-4159-BFC7-0E0ECA1B5B36}">
      <dgm:prSet/>
      <dgm:spPr/>
      <dgm:t>
        <a:bodyPr/>
        <a:lstStyle/>
        <a:p>
          <a:endParaRPr lang="en-US"/>
        </a:p>
      </dgm:t>
    </dgm:pt>
    <dgm:pt modelId="{017ECAA8-E50D-43C1-89EB-51E5AAD150ED}">
      <dgm:prSet/>
      <dgm:spPr/>
      <dgm:t>
        <a:bodyPr/>
        <a:lstStyle/>
        <a:p>
          <a:r>
            <a:rPr lang="en-US"/>
            <a:t>Creates numerous opportunities to incorporate virtual simulation into multiple touch points through the curriculum. </a:t>
          </a:r>
        </a:p>
      </dgm:t>
    </dgm:pt>
    <dgm:pt modelId="{27E0750A-A932-42C2-8AE7-3CFCF019F5AF}" type="parTrans" cxnId="{74770B09-D6E4-4F26-8BED-383FB8846752}">
      <dgm:prSet/>
      <dgm:spPr/>
      <dgm:t>
        <a:bodyPr/>
        <a:lstStyle/>
        <a:p>
          <a:endParaRPr lang="en-US"/>
        </a:p>
      </dgm:t>
    </dgm:pt>
    <dgm:pt modelId="{45FE24CE-86E9-4F7C-929A-3D3103853F45}" type="sibTrans" cxnId="{74770B09-D6E4-4F26-8BED-383FB8846752}">
      <dgm:prSet/>
      <dgm:spPr/>
      <dgm:t>
        <a:bodyPr/>
        <a:lstStyle/>
        <a:p>
          <a:endParaRPr lang="en-US"/>
        </a:p>
      </dgm:t>
    </dgm:pt>
    <dgm:pt modelId="{E957BB01-CABB-4683-A113-1C6DB64E93F6}" type="pres">
      <dgm:prSet presAssocID="{DEEAFA6F-671E-4463-B77B-DEC3781A2165}" presName="hierChild1" presStyleCnt="0">
        <dgm:presLayoutVars>
          <dgm:chPref val="1"/>
          <dgm:dir/>
          <dgm:animOne val="branch"/>
          <dgm:animLvl val="lvl"/>
          <dgm:resizeHandles/>
        </dgm:presLayoutVars>
      </dgm:prSet>
      <dgm:spPr/>
    </dgm:pt>
    <dgm:pt modelId="{02645864-F0E6-4B12-A391-B649613A1F11}" type="pres">
      <dgm:prSet presAssocID="{2A97E184-2734-4E74-A86B-358CB16EAFEB}" presName="hierRoot1" presStyleCnt="0"/>
      <dgm:spPr/>
    </dgm:pt>
    <dgm:pt modelId="{8DDA7B4B-7BBD-4BA2-88C5-036D005E93AB}" type="pres">
      <dgm:prSet presAssocID="{2A97E184-2734-4E74-A86B-358CB16EAFEB}" presName="composite" presStyleCnt="0"/>
      <dgm:spPr/>
    </dgm:pt>
    <dgm:pt modelId="{7B3E8FFB-E78F-494E-AE21-40761558F731}" type="pres">
      <dgm:prSet presAssocID="{2A97E184-2734-4E74-A86B-358CB16EAFEB}" presName="background" presStyleLbl="node0" presStyleIdx="0" presStyleCnt="3"/>
      <dgm:spPr/>
    </dgm:pt>
    <dgm:pt modelId="{8FC44CE1-6028-4281-899D-B7E9A2B2D67E}" type="pres">
      <dgm:prSet presAssocID="{2A97E184-2734-4E74-A86B-358CB16EAFEB}" presName="text" presStyleLbl="fgAcc0" presStyleIdx="0" presStyleCnt="3">
        <dgm:presLayoutVars>
          <dgm:chPref val="3"/>
        </dgm:presLayoutVars>
      </dgm:prSet>
      <dgm:spPr/>
    </dgm:pt>
    <dgm:pt modelId="{B69F4CF4-8E93-451D-852C-F8A3B7BA6DE2}" type="pres">
      <dgm:prSet presAssocID="{2A97E184-2734-4E74-A86B-358CB16EAFEB}" presName="hierChild2" presStyleCnt="0"/>
      <dgm:spPr/>
    </dgm:pt>
    <dgm:pt modelId="{AF8EDCC5-00A2-4A4F-8ADD-B88BA9359241}" type="pres">
      <dgm:prSet presAssocID="{2F890834-B3A3-443C-AC3E-3B06F073B631}" presName="hierRoot1" presStyleCnt="0"/>
      <dgm:spPr/>
    </dgm:pt>
    <dgm:pt modelId="{E25EA7BD-8D3D-4550-8002-3528E3DA8C6A}" type="pres">
      <dgm:prSet presAssocID="{2F890834-B3A3-443C-AC3E-3B06F073B631}" presName="composite" presStyleCnt="0"/>
      <dgm:spPr/>
    </dgm:pt>
    <dgm:pt modelId="{6E838DC7-2FE7-4DE3-8CB1-B8EF7593A0F7}" type="pres">
      <dgm:prSet presAssocID="{2F890834-B3A3-443C-AC3E-3B06F073B631}" presName="background" presStyleLbl="node0" presStyleIdx="1" presStyleCnt="3"/>
      <dgm:spPr/>
    </dgm:pt>
    <dgm:pt modelId="{B3CB95C3-A6B2-4B36-B240-86FEC829A5FF}" type="pres">
      <dgm:prSet presAssocID="{2F890834-B3A3-443C-AC3E-3B06F073B631}" presName="text" presStyleLbl="fgAcc0" presStyleIdx="1" presStyleCnt="3">
        <dgm:presLayoutVars>
          <dgm:chPref val="3"/>
        </dgm:presLayoutVars>
      </dgm:prSet>
      <dgm:spPr/>
    </dgm:pt>
    <dgm:pt modelId="{453F88D7-35B8-4A27-9C73-D1B1DC866C6C}" type="pres">
      <dgm:prSet presAssocID="{2F890834-B3A3-443C-AC3E-3B06F073B631}" presName="hierChild2" presStyleCnt="0"/>
      <dgm:spPr/>
    </dgm:pt>
    <dgm:pt modelId="{3D78A343-2287-4680-8BBE-CDB0FB897E94}" type="pres">
      <dgm:prSet presAssocID="{017ECAA8-E50D-43C1-89EB-51E5AAD150ED}" presName="hierRoot1" presStyleCnt="0"/>
      <dgm:spPr/>
    </dgm:pt>
    <dgm:pt modelId="{277BC94E-A9E7-4146-A512-8FB048DA3444}" type="pres">
      <dgm:prSet presAssocID="{017ECAA8-E50D-43C1-89EB-51E5AAD150ED}" presName="composite" presStyleCnt="0"/>
      <dgm:spPr/>
    </dgm:pt>
    <dgm:pt modelId="{300E16C1-3D21-40D9-A46D-23A0466DEB5F}" type="pres">
      <dgm:prSet presAssocID="{017ECAA8-E50D-43C1-89EB-51E5AAD150ED}" presName="background" presStyleLbl="node0" presStyleIdx="2" presStyleCnt="3"/>
      <dgm:spPr/>
    </dgm:pt>
    <dgm:pt modelId="{5C48932A-675B-48D6-A556-BD9E48D41380}" type="pres">
      <dgm:prSet presAssocID="{017ECAA8-E50D-43C1-89EB-51E5AAD150ED}" presName="text" presStyleLbl="fgAcc0" presStyleIdx="2" presStyleCnt="3">
        <dgm:presLayoutVars>
          <dgm:chPref val="3"/>
        </dgm:presLayoutVars>
      </dgm:prSet>
      <dgm:spPr/>
    </dgm:pt>
    <dgm:pt modelId="{7536115A-0980-4BF2-97C9-CD83C4C04282}" type="pres">
      <dgm:prSet presAssocID="{017ECAA8-E50D-43C1-89EB-51E5AAD150ED}" presName="hierChild2" presStyleCnt="0"/>
      <dgm:spPr/>
    </dgm:pt>
  </dgm:ptLst>
  <dgm:cxnLst>
    <dgm:cxn modelId="{74770B09-D6E4-4F26-8BED-383FB8846752}" srcId="{DEEAFA6F-671E-4463-B77B-DEC3781A2165}" destId="{017ECAA8-E50D-43C1-89EB-51E5AAD150ED}" srcOrd="2" destOrd="0" parTransId="{27E0750A-A932-42C2-8AE7-3CFCF019F5AF}" sibTransId="{45FE24CE-86E9-4F7C-929A-3D3103853F45}"/>
    <dgm:cxn modelId="{12ECCB3A-5E36-4159-BFC7-0E0ECA1B5B36}" srcId="{DEEAFA6F-671E-4463-B77B-DEC3781A2165}" destId="{2F890834-B3A3-443C-AC3E-3B06F073B631}" srcOrd="1" destOrd="0" parTransId="{040A464C-FAE6-4A91-B856-2202084DF741}" sibTransId="{B1877F22-725F-4D46-8457-17D23831AAF8}"/>
    <dgm:cxn modelId="{57C69B48-BFF8-4523-8540-0D62E667B0F4}" type="presOf" srcId="{2A97E184-2734-4E74-A86B-358CB16EAFEB}" destId="{8FC44CE1-6028-4281-899D-B7E9A2B2D67E}" srcOrd="0" destOrd="0" presId="urn:microsoft.com/office/officeart/2005/8/layout/hierarchy1"/>
    <dgm:cxn modelId="{42FE1856-B8BE-4C5F-AC07-5E49A9DB3FCD}" type="presOf" srcId="{017ECAA8-E50D-43C1-89EB-51E5AAD150ED}" destId="{5C48932A-675B-48D6-A556-BD9E48D41380}" srcOrd="0" destOrd="0" presId="urn:microsoft.com/office/officeart/2005/8/layout/hierarchy1"/>
    <dgm:cxn modelId="{5C3E94A1-513B-4D4F-BC5B-211AB608B4AA}" srcId="{DEEAFA6F-671E-4463-B77B-DEC3781A2165}" destId="{2A97E184-2734-4E74-A86B-358CB16EAFEB}" srcOrd="0" destOrd="0" parTransId="{FD32EB74-CFD6-4933-BDCA-A47D08314F37}" sibTransId="{7483052B-1EBA-44F2-A96B-95A73AE82F8D}"/>
    <dgm:cxn modelId="{45A4D8B5-144A-4C30-8A95-262323E5855B}" type="presOf" srcId="{2F890834-B3A3-443C-AC3E-3B06F073B631}" destId="{B3CB95C3-A6B2-4B36-B240-86FEC829A5FF}" srcOrd="0" destOrd="0" presId="urn:microsoft.com/office/officeart/2005/8/layout/hierarchy1"/>
    <dgm:cxn modelId="{2881D5F4-1613-4AE1-88FE-4F5CEF95D2BD}" type="presOf" srcId="{DEEAFA6F-671E-4463-B77B-DEC3781A2165}" destId="{E957BB01-CABB-4683-A113-1C6DB64E93F6}" srcOrd="0" destOrd="0" presId="urn:microsoft.com/office/officeart/2005/8/layout/hierarchy1"/>
    <dgm:cxn modelId="{AD374D50-20CF-4745-B010-A9C08DE665F8}" type="presParOf" srcId="{E957BB01-CABB-4683-A113-1C6DB64E93F6}" destId="{02645864-F0E6-4B12-A391-B649613A1F11}" srcOrd="0" destOrd="0" presId="urn:microsoft.com/office/officeart/2005/8/layout/hierarchy1"/>
    <dgm:cxn modelId="{92865E12-BF77-4AFD-96D1-B7E0164F8961}" type="presParOf" srcId="{02645864-F0E6-4B12-A391-B649613A1F11}" destId="{8DDA7B4B-7BBD-4BA2-88C5-036D005E93AB}" srcOrd="0" destOrd="0" presId="urn:microsoft.com/office/officeart/2005/8/layout/hierarchy1"/>
    <dgm:cxn modelId="{CA7B12D0-C39B-481C-AE89-E6400BB06FC8}" type="presParOf" srcId="{8DDA7B4B-7BBD-4BA2-88C5-036D005E93AB}" destId="{7B3E8FFB-E78F-494E-AE21-40761558F731}" srcOrd="0" destOrd="0" presId="urn:microsoft.com/office/officeart/2005/8/layout/hierarchy1"/>
    <dgm:cxn modelId="{D4C5D164-4541-40EA-A586-FE1C3566442C}" type="presParOf" srcId="{8DDA7B4B-7BBD-4BA2-88C5-036D005E93AB}" destId="{8FC44CE1-6028-4281-899D-B7E9A2B2D67E}" srcOrd="1" destOrd="0" presId="urn:microsoft.com/office/officeart/2005/8/layout/hierarchy1"/>
    <dgm:cxn modelId="{FC2D79EE-8570-4A65-B9B5-FC126032C5B6}" type="presParOf" srcId="{02645864-F0E6-4B12-A391-B649613A1F11}" destId="{B69F4CF4-8E93-451D-852C-F8A3B7BA6DE2}" srcOrd="1" destOrd="0" presId="urn:microsoft.com/office/officeart/2005/8/layout/hierarchy1"/>
    <dgm:cxn modelId="{E0DB15AC-B19E-48C1-A1E2-7094C2B0B6CC}" type="presParOf" srcId="{E957BB01-CABB-4683-A113-1C6DB64E93F6}" destId="{AF8EDCC5-00A2-4A4F-8ADD-B88BA9359241}" srcOrd="1" destOrd="0" presId="urn:microsoft.com/office/officeart/2005/8/layout/hierarchy1"/>
    <dgm:cxn modelId="{0A8EF89A-4F98-4BC6-B7EC-02901FB75429}" type="presParOf" srcId="{AF8EDCC5-00A2-4A4F-8ADD-B88BA9359241}" destId="{E25EA7BD-8D3D-4550-8002-3528E3DA8C6A}" srcOrd="0" destOrd="0" presId="urn:microsoft.com/office/officeart/2005/8/layout/hierarchy1"/>
    <dgm:cxn modelId="{861E5ECC-EB88-44CF-B781-0FB1F8905465}" type="presParOf" srcId="{E25EA7BD-8D3D-4550-8002-3528E3DA8C6A}" destId="{6E838DC7-2FE7-4DE3-8CB1-B8EF7593A0F7}" srcOrd="0" destOrd="0" presId="urn:microsoft.com/office/officeart/2005/8/layout/hierarchy1"/>
    <dgm:cxn modelId="{7BB74CA8-E107-479A-9702-2F2C51AA5194}" type="presParOf" srcId="{E25EA7BD-8D3D-4550-8002-3528E3DA8C6A}" destId="{B3CB95C3-A6B2-4B36-B240-86FEC829A5FF}" srcOrd="1" destOrd="0" presId="urn:microsoft.com/office/officeart/2005/8/layout/hierarchy1"/>
    <dgm:cxn modelId="{97BC9798-DE14-47F6-8E60-5303F1D9E47A}" type="presParOf" srcId="{AF8EDCC5-00A2-4A4F-8ADD-B88BA9359241}" destId="{453F88D7-35B8-4A27-9C73-D1B1DC866C6C}" srcOrd="1" destOrd="0" presId="urn:microsoft.com/office/officeart/2005/8/layout/hierarchy1"/>
    <dgm:cxn modelId="{E1059B42-8B64-4A87-9A1D-BBCFA0262E70}" type="presParOf" srcId="{E957BB01-CABB-4683-A113-1C6DB64E93F6}" destId="{3D78A343-2287-4680-8BBE-CDB0FB897E94}" srcOrd="2" destOrd="0" presId="urn:microsoft.com/office/officeart/2005/8/layout/hierarchy1"/>
    <dgm:cxn modelId="{A9654FD4-2966-4A6A-A825-95FFEBF3941C}" type="presParOf" srcId="{3D78A343-2287-4680-8BBE-CDB0FB897E94}" destId="{277BC94E-A9E7-4146-A512-8FB048DA3444}" srcOrd="0" destOrd="0" presId="urn:microsoft.com/office/officeart/2005/8/layout/hierarchy1"/>
    <dgm:cxn modelId="{A8E17804-9564-47F5-BA6B-846D4CBDCE49}" type="presParOf" srcId="{277BC94E-A9E7-4146-A512-8FB048DA3444}" destId="{300E16C1-3D21-40D9-A46D-23A0466DEB5F}" srcOrd="0" destOrd="0" presId="urn:microsoft.com/office/officeart/2005/8/layout/hierarchy1"/>
    <dgm:cxn modelId="{C8E4859F-E54C-44F8-8396-90460B3788B2}" type="presParOf" srcId="{277BC94E-A9E7-4146-A512-8FB048DA3444}" destId="{5C48932A-675B-48D6-A556-BD9E48D41380}" srcOrd="1" destOrd="0" presId="urn:microsoft.com/office/officeart/2005/8/layout/hierarchy1"/>
    <dgm:cxn modelId="{120D0FA6-1651-4982-BAA6-2C4A297EED62}" type="presParOf" srcId="{3D78A343-2287-4680-8BBE-CDB0FB897E94}" destId="{7536115A-0980-4BF2-97C9-CD83C4C0428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24A5D9-00D1-4A2E-B0A4-1B4C294772A7}"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CE172C86-C61F-466B-BBC3-0787D4B092AD}">
      <dgm:prSet phldrT="[Text]"/>
      <dgm:spPr/>
      <dgm:t>
        <a:bodyPr/>
        <a:lstStyle/>
        <a:p>
          <a:r>
            <a:rPr lang="en-US"/>
            <a:t>Development of Objectives, Outcomes &amp; Scenario</a:t>
          </a:r>
        </a:p>
      </dgm:t>
    </dgm:pt>
    <dgm:pt modelId="{8567F166-14BF-4C7B-9F12-5EED2F354363}" type="parTrans" cxnId="{81CD6F7B-33B4-4BA5-A0BC-A92B8EDDA210}">
      <dgm:prSet/>
      <dgm:spPr/>
      <dgm:t>
        <a:bodyPr/>
        <a:lstStyle/>
        <a:p>
          <a:endParaRPr lang="en-US"/>
        </a:p>
      </dgm:t>
    </dgm:pt>
    <dgm:pt modelId="{A8A39C6D-9410-45A0-B73A-06942A526670}" type="sibTrans" cxnId="{81CD6F7B-33B4-4BA5-A0BC-A92B8EDDA210}">
      <dgm:prSet/>
      <dgm:spPr/>
      <dgm:t>
        <a:bodyPr/>
        <a:lstStyle/>
        <a:p>
          <a:endParaRPr lang="en-US"/>
        </a:p>
      </dgm:t>
    </dgm:pt>
    <dgm:pt modelId="{EB6CFC73-B2D0-49E3-8B42-261BDBEABD85}">
      <dgm:prSet phldrT="[Text]"/>
      <dgm:spPr/>
      <dgm:t>
        <a:bodyPr/>
        <a:lstStyle/>
        <a:p>
          <a:r>
            <a:rPr lang="en-US"/>
            <a:t>Meet with Advisory Board</a:t>
          </a:r>
        </a:p>
      </dgm:t>
    </dgm:pt>
    <dgm:pt modelId="{7303C532-E95A-4D1F-8DB3-9C95B7FBD700}" type="parTrans" cxnId="{71D2F83D-4DF2-40A5-B373-D2228B56E054}">
      <dgm:prSet/>
      <dgm:spPr/>
      <dgm:t>
        <a:bodyPr/>
        <a:lstStyle/>
        <a:p>
          <a:endParaRPr lang="en-US"/>
        </a:p>
      </dgm:t>
    </dgm:pt>
    <dgm:pt modelId="{03731334-69BC-415E-9A67-988EB46A9571}" type="sibTrans" cxnId="{71D2F83D-4DF2-40A5-B373-D2228B56E054}">
      <dgm:prSet/>
      <dgm:spPr/>
      <dgm:t>
        <a:bodyPr/>
        <a:lstStyle/>
        <a:p>
          <a:endParaRPr lang="en-US"/>
        </a:p>
      </dgm:t>
    </dgm:pt>
    <dgm:pt modelId="{6B91C6DE-5FFF-4265-A723-7CC9EC3CEA45}">
      <dgm:prSet phldrT="[Text]"/>
      <dgm:spPr/>
      <dgm:t>
        <a:bodyPr/>
        <a:lstStyle/>
        <a:p>
          <a:r>
            <a:rPr lang="en-US"/>
            <a:t>Didactic Training Begins</a:t>
          </a:r>
        </a:p>
      </dgm:t>
    </dgm:pt>
    <dgm:pt modelId="{F97A5DC3-E9C6-420C-9817-AB5A9915882B}" type="parTrans" cxnId="{18497F52-428C-4154-A838-8A9E64EE9F68}">
      <dgm:prSet/>
      <dgm:spPr/>
      <dgm:t>
        <a:bodyPr/>
        <a:lstStyle/>
        <a:p>
          <a:endParaRPr lang="en-US"/>
        </a:p>
      </dgm:t>
    </dgm:pt>
    <dgm:pt modelId="{840B2A3A-2B68-4DC4-A97C-A336502481C6}" type="sibTrans" cxnId="{18497F52-428C-4154-A838-8A9E64EE9F68}">
      <dgm:prSet/>
      <dgm:spPr/>
      <dgm:t>
        <a:bodyPr/>
        <a:lstStyle/>
        <a:p>
          <a:endParaRPr lang="en-US"/>
        </a:p>
      </dgm:t>
    </dgm:pt>
    <dgm:pt modelId="{EB24FCD9-CDEC-4EF9-9B74-2FDB1D8F1253}">
      <dgm:prSet phldrT="[Text]"/>
      <dgm:spPr/>
      <dgm:t>
        <a:bodyPr/>
        <a:lstStyle/>
        <a:p>
          <a:r>
            <a:rPr lang="en-US"/>
            <a:t>Scenario review </a:t>
          </a:r>
          <a:br>
            <a:rPr lang="en-US"/>
          </a:br>
          <a:r>
            <a:rPr lang="en-US"/>
            <a:t>&amp; SAEL planning</a:t>
          </a:r>
        </a:p>
      </dgm:t>
    </dgm:pt>
    <dgm:pt modelId="{1E046449-34B0-4342-8B7F-F5510622FB13}" type="parTrans" cxnId="{F1E12064-16FB-404B-9777-C17AD41DB3BA}">
      <dgm:prSet/>
      <dgm:spPr/>
      <dgm:t>
        <a:bodyPr/>
        <a:lstStyle/>
        <a:p>
          <a:endParaRPr lang="en-US"/>
        </a:p>
      </dgm:t>
    </dgm:pt>
    <dgm:pt modelId="{D4147056-009C-4AA6-9E7C-E77D482FACAD}" type="sibTrans" cxnId="{F1E12064-16FB-404B-9777-C17AD41DB3BA}">
      <dgm:prSet/>
      <dgm:spPr/>
      <dgm:t>
        <a:bodyPr/>
        <a:lstStyle/>
        <a:p>
          <a:endParaRPr lang="en-US"/>
        </a:p>
      </dgm:t>
    </dgm:pt>
    <dgm:pt modelId="{DCBDDD36-9CCB-441C-A440-C95AC1ADF365}">
      <dgm:prSet phldrT="[Text]"/>
      <dgm:spPr/>
      <dgm:t>
        <a:bodyPr/>
        <a:lstStyle/>
        <a:p>
          <a:r>
            <a:rPr lang="en-US"/>
            <a:t>Telehealth Simulation</a:t>
          </a:r>
        </a:p>
      </dgm:t>
    </dgm:pt>
    <dgm:pt modelId="{179EAE3E-0177-4AE1-96CA-3A94E07509CC}" type="parTrans" cxnId="{4F5E0666-1925-4122-B2D4-E811631B616F}">
      <dgm:prSet/>
      <dgm:spPr/>
      <dgm:t>
        <a:bodyPr/>
        <a:lstStyle/>
        <a:p>
          <a:endParaRPr lang="en-US"/>
        </a:p>
      </dgm:t>
    </dgm:pt>
    <dgm:pt modelId="{985D7487-AB98-4597-81D3-90A0E1459317}" type="sibTrans" cxnId="{4F5E0666-1925-4122-B2D4-E811631B616F}">
      <dgm:prSet/>
      <dgm:spPr/>
      <dgm:t>
        <a:bodyPr/>
        <a:lstStyle/>
        <a:p>
          <a:endParaRPr lang="en-US"/>
        </a:p>
      </dgm:t>
    </dgm:pt>
    <dgm:pt modelId="{4930C181-F5CB-46B6-8CA9-8AF027DD6DC0}" type="pres">
      <dgm:prSet presAssocID="{6724A5D9-00D1-4A2E-B0A4-1B4C294772A7}" presName="outerComposite" presStyleCnt="0">
        <dgm:presLayoutVars>
          <dgm:chMax val="5"/>
          <dgm:dir/>
          <dgm:resizeHandles val="exact"/>
        </dgm:presLayoutVars>
      </dgm:prSet>
      <dgm:spPr/>
    </dgm:pt>
    <dgm:pt modelId="{858145E1-19ED-4EDA-BD0E-7345FCE418D5}" type="pres">
      <dgm:prSet presAssocID="{6724A5D9-00D1-4A2E-B0A4-1B4C294772A7}" presName="dummyMaxCanvas" presStyleCnt="0">
        <dgm:presLayoutVars/>
      </dgm:prSet>
      <dgm:spPr/>
    </dgm:pt>
    <dgm:pt modelId="{70D04E48-298D-427F-B26C-B8E47A9CD646}" type="pres">
      <dgm:prSet presAssocID="{6724A5D9-00D1-4A2E-B0A4-1B4C294772A7}" presName="FiveNodes_1" presStyleLbl="node1" presStyleIdx="0" presStyleCnt="5">
        <dgm:presLayoutVars>
          <dgm:bulletEnabled val="1"/>
        </dgm:presLayoutVars>
      </dgm:prSet>
      <dgm:spPr/>
    </dgm:pt>
    <dgm:pt modelId="{A8463018-EE2C-4879-B9C4-9EDE5C10BC6B}" type="pres">
      <dgm:prSet presAssocID="{6724A5D9-00D1-4A2E-B0A4-1B4C294772A7}" presName="FiveNodes_2" presStyleLbl="node1" presStyleIdx="1" presStyleCnt="5">
        <dgm:presLayoutVars>
          <dgm:bulletEnabled val="1"/>
        </dgm:presLayoutVars>
      </dgm:prSet>
      <dgm:spPr/>
    </dgm:pt>
    <dgm:pt modelId="{C1A084F2-720F-46BC-A054-9D4677205236}" type="pres">
      <dgm:prSet presAssocID="{6724A5D9-00D1-4A2E-B0A4-1B4C294772A7}" presName="FiveNodes_3" presStyleLbl="node1" presStyleIdx="2" presStyleCnt="5">
        <dgm:presLayoutVars>
          <dgm:bulletEnabled val="1"/>
        </dgm:presLayoutVars>
      </dgm:prSet>
      <dgm:spPr/>
    </dgm:pt>
    <dgm:pt modelId="{F4A319A6-0630-43E9-8D3B-E42CE6B831D7}" type="pres">
      <dgm:prSet presAssocID="{6724A5D9-00D1-4A2E-B0A4-1B4C294772A7}" presName="FiveNodes_4" presStyleLbl="node1" presStyleIdx="3" presStyleCnt="5">
        <dgm:presLayoutVars>
          <dgm:bulletEnabled val="1"/>
        </dgm:presLayoutVars>
      </dgm:prSet>
      <dgm:spPr/>
    </dgm:pt>
    <dgm:pt modelId="{73DF4D45-F1A6-47D7-B58B-828E9F4019EF}" type="pres">
      <dgm:prSet presAssocID="{6724A5D9-00D1-4A2E-B0A4-1B4C294772A7}" presName="FiveNodes_5" presStyleLbl="node1" presStyleIdx="4" presStyleCnt="5">
        <dgm:presLayoutVars>
          <dgm:bulletEnabled val="1"/>
        </dgm:presLayoutVars>
      </dgm:prSet>
      <dgm:spPr/>
    </dgm:pt>
    <dgm:pt modelId="{44495968-D117-4E48-89EC-686FEDD94A64}" type="pres">
      <dgm:prSet presAssocID="{6724A5D9-00D1-4A2E-B0A4-1B4C294772A7}" presName="FiveConn_1-2" presStyleLbl="fgAccFollowNode1" presStyleIdx="0" presStyleCnt="4">
        <dgm:presLayoutVars>
          <dgm:bulletEnabled val="1"/>
        </dgm:presLayoutVars>
      </dgm:prSet>
      <dgm:spPr/>
    </dgm:pt>
    <dgm:pt modelId="{24DF2E8D-4C69-44FC-9FE0-6D7C515F5747}" type="pres">
      <dgm:prSet presAssocID="{6724A5D9-00D1-4A2E-B0A4-1B4C294772A7}" presName="FiveConn_2-3" presStyleLbl="fgAccFollowNode1" presStyleIdx="1" presStyleCnt="4">
        <dgm:presLayoutVars>
          <dgm:bulletEnabled val="1"/>
        </dgm:presLayoutVars>
      </dgm:prSet>
      <dgm:spPr/>
    </dgm:pt>
    <dgm:pt modelId="{E54A2D4A-05AD-4FF6-BA4D-F92D8C5931D0}" type="pres">
      <dgm:prSet presAssocID="{6724A5D9-00D1-4A2E-B0A4-1B4C294772A7}" presName="FiveConn_3-4" presStyleLbl="fgAccFollowNode1" presStyleIdx="2" presStyleCnt="4">
        <dgm:presLayoutVars>
          <dgm:bulletEnabled val="1"/>
        </dgm:presLayoutVars>
      </dgm:prSet>
      <dgm:spPr/>
    </dgm:pt>
    <dgm:pt modelId="{6FB01B5E-F19A-4372-B7D8-DC779BBA98EC}" type="pres">
      <dgm:prSet presAssocID="{6724A5D9-00D1-4A2E-B0A4-1B4C294772A7}" presName="FiveConn_4-5" presStyleLbl="fgAccFollowNode1" presStyleIdx="3" presStyleCnt="4">
        <dgm:presLayoutVars>
          <dgm:bulletEnabled val="1"/>
        </dgm:presLayoutVars>
      </dgm:prSet>
      <dgm:spPr/>
    </dgm:pt>
    <dgm:pt modelId="{019C893A-4614-4EFD-B44B-5F43B4B63D05}" type="pres">
      <dgm:prSet presAssocID="{6724A5D9-00D1-4A2E-B0A4-1B4C294772A7}" presName="FiveNodes_1_text" presStyleLbl="node1" presStyleIdx="4" presStyleCnt="5">
        <dgm:presLayoutVars>
          <dgm:bulletEnabled val="1"/>
        </dgm:presLayoutVars>
      </dgm:prSet>
      <dgm:spPr/>
    </dgm:pt>
    <dgm:pt modelId="{D6A3E578-F80C-47B4-BD6A-0B09D510A24A}" type="pres">
      <dgm:prSet presAssocID="{6724A5D9-00D1-4A2E-B0A4-1B4C294772A7}" presName="FiveNodes_2_text" presStyleLbl="node1" presStyleIdx="4" presStyleCnt="5">
        <dgm:presLayoutVars>
          <dgm:bulletEnabled val="1"/>
        </dgm:presLayoutVars>
      </dgm:prSet>
      <dgm:spPr/>
    </dgm:pt>
    <dgm:pt modelId="{41B5D668-148E-4996-B574-383E4E226152}" type="pres">
      <dgm:prSet presAssocID="{6724A5D9-00D1-4A2E-B0A4-1B4C294772A7}" presName="FiveNodes_3_text" presStyleLbl="node1" presStyleIdx="4" presStyleCnt="5">
        <dgm:presLayoutVars>
          <dgm:bulletEnabled val="1"/>
        </dgm:presLayoutVars>
      </dgm:prSet>
      <dgm:spPr/>
    </dgm:pt>
    <dgm:pt modelId="{A8A77FCE-D023-43C1-8A1E-989BE35B6C56}" type="pres">
      <dgm:prSet presAssocID="{6724A5D9-00D1-4A2E-B0A4-1B4C294772A7}" presName="FiveNodes_4_text" presStyleLbl="node1" presStyleIdx="4" presStyleCnt="5">
        <dgm:presLayoutVars>
          <dgm:bulletEnabled val="1"/>
        </dgm:presLayoutVars>
      </dgm:prSet>
      <dgm:spPr/>
    </dgm:pt>
    <dgm:pt modelId="{7912D4D1-7D3A-433B-A376-F4DB66F661C5}" type="pres">
      <dgm:prSet presAssocID="{6724A5D9-00D1-4A2E-B0A4-1B4C294772A7}" presName="FiveNodes_5_text" presStyleLbl="node1" presStyleIdx="4" presStyleCnt="5">
        <dgm:presLayoutVars>
          <dgm:bulletEnabled val="1"/>
        </dgm:presLayoutVars>
      </dgm:prSet>
      <dgm:spPr/>
    </dgm:pt>
  </dgm:ptLst>
  <dgm:cxnLst>
    <dgm:cxn modelId="{419BAB01-5D21-4AB9-8856-DA986C922C4B}" type="presOf" srcId="{6B91C6DE-5FFF-4265-A723-7CC9EC3CEA45}" destId="{C1A084F2-720F-46BC-A054-9D4677205236}" srcOrd="0" destOrd="0" presId="urn:microsoft.com/office/officeart/2005/8/layout/vProcess5"/>
    <dgm:cxn modelId="{EFE23508-D327-4885-A191-80CFE2AA3C15}" type="presOf" srcId="{6B91C6DE-5FFF-4265-A723-7CC9EC3CEA45}" destId="{41B5D668-148E-4996-B574-383E4E226152}" srcOrd="1" destOrd="0" presId="urn:microsoft.com/office/officeart/2005/8/layout/vProcess5"/>
    <dgm:cxn modelId="{5A585D0E-B5F2-4D7D-9F53-FC31E2A61F71}" type="presOf" srcId="{EB24FCD9-CDEC-4EF9-9B74-2FDB1D8F1253}" destId="{F4A319A6-0630-43E9-8D3B-E42CE6B831D7}" srcOrd="0" destOrd="0" presId="urn:microsoft.com/office/officeart/2005/8/layout/vProcess5"/>
    <dgm:cxn modelId="{8A411A1B-80FC-43D2-81B1-E34EAEED2603}" type="presOf" srcId="{EB24FCD9-CDEC-4EF9-9B74-2FDB1D8F1253}" destId="{A8A77FCE-D023-43C1-8A1E-989BE35B6C56}" srcOrd="1" destOrd="0" presId="urn:microsoft.com/office/officeart/2005/8/layout/vProcess5"/>
    <dgm:cxn modelId="{43C0532D-AB3A-41E1-9A58-68489699DF4A}" type="presOf" srcId="{CE172C86-C61F-466B-BBC3-0787D4B092AD}" destId="{70D04E48-298D-427F-B26C-B8E47A9CD646}" srcOrd="0" destOrd="0" presId="urn:microsoft.com/office/officeart/2005/8/layout/vProcess5"/>
    <dgm:cxn modelId="{71D2F83D-4DF2-40A5-B373-D2228B56E054}" srcId="{6724A5D9-00D1-4A2E-B0A4-1B4C294772A7}" destId="{EB6CFC73-B2D0-49E3-8B42-261BDBEABD85}" srcOrd="1" destOrd="0" parTransId="{7303C532-E95A-4D1F-8DB3-9C95B7FBD700}" sibTransId="{03731334-69BC-415E-9A67-988EB46A9571}"/>
    <dgm:cxn modelId="{F1E12064-16FB-404B-9777-C17AD41DB3BA}" srcId="{6724A5D9-00D1-4A2E-B0A4-1B4C294772A7}" destId="{EB24FCD9-CDEC-4EF9-9B74-2FDB1D8F1253}" srcOrd="3" destOrd="0" parTransId="{1E046449-34B0-4342-8B7F-F5510622FB13}" sibTransId="{D4147056-009C-4AA6-9E7C-E77D482FACAD}"/>
    <dgm:cxn modelId="{4F5E0666-1925-4122-B2D4-E811631B616F}" srcId="{6724A5D9-00D1-4A2E-B0A4-1B4C294772A7}" destId="{DCBDDD36-9CCB-441C-A440-C95AC1ADF365}" srcOrd="4" destOrd="0" parTransId="{179EAE3E-0177-4AE1-96CA-3A94E07509CC}" sibTransId="{985D7487-AB98-4597-81D3-90A0E1459317}"/>
    <dgm:cxn modelId="{89DEEE4D-F384-42B6-A1E9-D23DD9148756}" type="presOf" srcId="{A8A39C6D-9410-45A0-B73A-06942A526670}" destId="{44495968-D117-4E48-89EC-686FEDD94A64}" srcOrd="0" destOrd="0" presId="urn:microsoft.com/office/officeart/2005/8/layout/vProcess5"/>
    <dgm:cxn modelId="{18497F52-428C-4154-A838-8A9E64EE9F68}" srcId="{6724A5D9-00D1-4A2E-B0A4-1B4C294772A7}" destId="{6B91C6DE-5FFF-4265-A723-7CC9EC3CEA45}" srcOrd="2" destOrd="0" parTransId="{F97A5DC3-E9C6-420C-9817-AB5A9915882B}" sibTransId="{840B2A3A-2B68-4DC4-A97C-A336502481C6}"/>
    <dgm:cxn modelId="{B5CF6878-0022-41AD-82ED-225C3B79B415}" type="presOf" srcId="{DCBDDD36-9CCB-441C-A440-C95AC1ADF365}" destId="{73DF4D45-F1A6-47D7-B58B-828E9F4019EF}" srcOrd="0" destOrd="0" presId="urn:microsoft.com/office/officeart/2005/8/layout/vProcess5"/>
    <dgm:cxn modelId="{81CD6F7B-33B4-4BA5-A0BC-A92B8EDDA210}" srcId="{6724A5D9-00D1-4A2E-B0A4-1B4C294772A7}" destId="{CE172C86-C61F-466B-BBC3-0787D4B092AD}" srcOrd="0" destOrd="0" parTransId="{8567F166-14BF-4C7B-9F12-5EED2F354363}" sibTransId="{A8A39C6D-9410-45A0-B73A-06942A526670}"/>
    <dgm:cxn modelId="{511A4C83-00F1-4805-9436-FF633B8CEBA2}" type="presOf" srcId="{03731334-69BC-415E-9A67-988EB46A9571}" destId="{24DF2E8D-4C69-44FC-9FE0-6D7C515F5747}" srcOrd="0" destOrd="0" presId="urn:microsoft.com/office/officeart/2005/8/layout/vProcess5"/>
    <dgm:cxn modelId="{64146B84-8CE8-41E2-8801-FABAFA67813F}" type="presOf" srcId="{6724A5D9-00D1-4A2E-B0A4-1B4C294772A7}" destId="{4930C181-F5CB-46B6-8CA9-8AF027DD6DC0}" srcOrd="0" destOrd="0" presId="urn:microsoft.com/office/officeart/2005/8/layout/vProcess5"/>
    <dgm:cxn modelId="{4C0BD893-24BA-4A5E-9A9A-9E43E7FC6E10}" type="presOf" srcId="{CE172C86-C61F-466B-BBC3-0787D4B092AD}" destId="{019C893A-4614-4EFD-B44B-5F43B4B63D05}" srcOrd="1" destOrd="0" presId="urn:microsoft.com/office/officeart/2005/8/layout/vProcess5"/>
    <dgm:cxn modelId="{955CCD98-336A-4106-B1E4-58581B0275C0}" type="presOf" srcId="{EB6CFC73-B2D0-49E3-8B42-261BDBEABD85}" destId="{A8463018-EE2C-4879-B9C4-9EDE5C10BC6B}" srcOrd="0" destOrd="0" presId="urn:microsoft.com/office/officeart/2005/8/layout/vProcess5"/>
    <dgm:cxn modelId="{E0F3E99B-87D5-4169-BD30-E337BA417FE0}" type="presOf" srcId="{840B2A3A-2B68-4DC4-A97C-A336502481C6}" destId="{E54A2D4A-05AD-4FF6-BA4D-F92D8C5931D0}" srcOrd="0" destOrd="0" presId="urn:microsoft.com/office/officeart/2005/8/layout/vProcess5"/>
    <dgm:cxn modelId="{F9C64CAE-88D4-40F9-B746-0D18AC3C2CFC}" type="presOf" srcId="{D4147056-009C-4AA6-9E7C-E77D482FACAD}" destId="{6FB01B5E-F19A-4372-B7D8-DC779BBA98EC}" srcOrd="0" destOrd="0" presId="urn:microsoft.com/office/officeart/2005/8/layout/vProcess5"/>
    <dgm:cxn modelId="{F912C3D4-6412-4E1B-AA81-BF5A650C3957}" type="presOf" srcId="{DCBDDD36-9CCB-441C-A440-C95AC1ADF365}" destId="{7912D4D1-7D3A-433B-A376-F4DB66F661C5}" srcOrd="1" destOrd="0" presId="urn:microsoft.com/office/officeart/2005/8/layout/vProcess5"/>
    <dgm:cxn modelId="{13E631F7-51C7-4B46-B44E-68A92DC6B95C}" type="presOf" srcId="{EB6CFC73-B2D0-49E3-8B42-261BDBEABD85}" destId="{D6A3E578-F80C-47B4-BD6A-0B09D510A24A}" srcOrd="1" destOrd="0" presId="urn:microsoft.com/office/officeart/2005/8/layout/vProcess5"/>
    <dgm:cxn modelId="{357B1B4A-BA57-4038-BC32-148B26AA9DBA}" type="presParOf" srcId="{4930C181-F5CB-46B6-8CA9-8AF027DD6DC0}" destId="{858145E1-19ED-4EDA-BD0E-7345FCE418D5}" srcOrd="0" destOrd="0" presId="urn:microsoft.com/office/officeart/2005/8/layout/vProcess5"/>
    <dgm:cxn modelId="{1030BDFC-E8F2-4EA9-AF94-E4B2E42C2E1C}" type="presParOf" srcId="{4930C181-F5CB-46B6-8CA9-8AF027DD6DC0}" destId="{70D04E48-298D-427F-B26C-B8E47A9CD646}" srcOrd="1" destOrd="0" presId="urn:microsoft.com/office/officeart/2005/8/layout/vProcess5"/>
    <dgm:cxn modelId="{BCB7CCC2-4393-47F0-A641-B64D11C2AD1A}" type="presParOf" srcId="{4930C181-F5CB-46B6-8CA9-8AF027DD6DC0}" destId="{A8463018-EE2C-4879-B9C4-9EDE5C10BC6B}" srcOrd="2" destOrd="0" presId="urn:microsoft.com/office/officeart/2005/8/layout/vProcess5"/>
    <dgm:cxn modelId="{25D0958A-BA8D-4F06-8843-932D11417BD8}" type="presParOf" srcId="{4930C181-F5CB-46B6-8CA9-8AF027DD6DC0}" destId="{C1A084F2-720F-46BC-A054-9D4677205236}" srcOrd="3" destOrd="0" presId="urn:microsoft.com/office/officeart/2005/8/layout/vProcess5"/>
    <dgm:cxn modelId="{F2010903-83CC-4DA2-A166-2E206DF673EB}" type="presParOf" srcId="{4930C181-F5CB-46B6-8CA9-8AF027DD6DC0}" destId="{F4A319A6-0630-43E9-8D3B-E42CE6B831D7}" srcOrd="4" destOrd="0" presId="urn:microsoft.com/office/officeart/2005/8/layout/vProcess5"/>
    <dgm:cxn modelId="{7DF862CC-B683-4BD8-B371-B6CA4A8D08F1}" type="presParOf" srcId="{4930C181-F5CB-46B6-8CA9-8AF027DD6DC0}" destId="{73DF4D45-F1A6-47D7-B58B-828E9F4019EF}" srcOrd="5" destOrd="0" presId="urn:microsoft.com/office/officeart/2005/8/layout/vProcess5"/>
    <dgm:cxn modelId="{F66B1E7E-4708-4CED-BAF0-DD4EEFE6DC1F}" type="presParOf" srcId="{4930C181-F5CB-46B6-8CA9-8AF027DD6DC0}" destId="{44495968-D117-4E48-89EC-686FEDD94A64}" srcOrd="6" destOrd="0" presId="urn:microsoft.com/office/officeart/2005/8/layout/vProcess5"/>
    <dgm:cxn modelId="{6B51B25C-7225-4D7B-8399-E7A82BE6508E}" type="presParOf" srcId="{4930C181-F5CB-46B6-8CA9-8AF027DD6DC0}" destId="{24DF2E8D-4C69-44FC-9FE0-6D7C515F5747}" srcOrd="7" destOrd="0" presId="urn:microsoft.com/office/officeart/2005/8/layout/vProcess5"/>
    <dgm:cxn modelId="{3F001943-15AF-4E2B-80A5-FE12817D4E8F}" type="presParOf" srcId="{4930C181-F5CB-46B6-8CA9-8AF027DD6DC0}" destId="{E54A2D4A-05AD-4FF6-BA4D-F92D8C5931D0}" srcOrd="8" destOrd="0" presId="urn:microsoft.com/office/officeart/2005/8/layout/vProcess5"/>
    <dgm:cxn modelId="{80D0E5FD-B28E-46DB-BCED-44DDFEAEBDE9}" type="presParOf" srcId="{4930C181-F5CB-46B6-8CA9-8AF027DD6DC0}" destId="{6FB01B5E-F19A-4372-B7D8-DC779BBA98EC}" srcOrd="9" destOrd="0" presId="urn:microsoft.com/office/officeart/2005/8/layout/vProcess5"/>
    <dgm:cxn modelId="{613C5142-75DB-4615-BE56-486694068831}" type="presParOf" srcId="{4930C181-F5CB-46B6-8CA9-8AF027DD6DC0}" destId="{019C893A-4614-4EFD-B44B-5F43B4B63D05}" srcOrd="10" destOrd="0" presId="urn:microsoft.com/office/officeart/2005/8/layout/vProcess5"/>
    <dgm:cxn modelId="{9E19BAC6-805C-4B3F-A1A2-0215F3451808}" type="presParOf" srcId="{4930C181-F5CB-46B6-8CA9-8AF027DD6DC0}" destId="{D6A3E578-F80C-47B4-BD6A-0B09D510A24A}" srcOrd="11" destOrd="0" presId="urn:microsoft.com/office/officeart/2005/8/layout/vProcess5"/>
    <dgm:cxn modelId="{483A7CF7-12E1-4C94-8599-1C2B7CCA5C97}" type="presParOf" srcId="{4930C181-F5CB-46B6-8CA9-8AF027DD6DC0}" destId="{41B5D668-148E-4996-B574-383E4E226152}" srcOrd="12" destOrd="0" presId="urn:microsoft.com/office/officeart/2005/8/layout/vProcess5"/>
    <dgm:cxn modelId="{37AEFE63-9CBC-465A-96DA-23C5ACA56668}" type="presParOf" srcId="{4930C181-F5CB-46B6-8CA9-8AF027DD6DC0}" destId="{A8A77FCE-D023-43C1-8A1E-989BE35B6C56}" srcOrd="13" destOrd="0" presId="urn:microsoft.com/office/officeart/2005/8/layout/vProcess5"/>
    <dgm:cxn modelId="{3D5DEC12-662E-4921-AF5C-8CC6B82162CD}" type="presParOf" srcId="{4930C181-F5CB-46B6-8CA9-8AF027DD6DC0}" destId="{7912D4D1-7D3A-433B-A376-F4DB66F661C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2C98A-3025-4D93-9848-6D2B52E6D98C}">
      <dsp:nvSpPr>
        <dsp:cNvPr id="0" name=""/>
        <dsp:cNvSpPr/>
      </dsp:nvSpPr>
      <dsp:spPr>
        <a:xfrm rot="10800000">
          <a:off x="1985833" y="2473"/>
          <a:ext cx="6992874" cy="8978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941"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t>Dr. Amy Dievendorf: CO-PI</a:t>
          </a:r>
        </a:p>
      </dsp:txBody>
      <dsp:txXfrm rot="10800000">
        <a:off x="2210303" y="2473"/>
        <a:ext cx="6768404" cy="897882"/>
      </dsp:txXfrm>
    </dsp:sp>
    <dsp:sp modelId="{2C9F3F66-75E8-4CBD-B890-06E2232C1D88}">
      <dsp:nvSpPr>
        <dsp:cNvPr id="0" name=""/>
        <dsp:cNvSpPr/>
      </dsp:nvSpPr>
      <dsp:spPr>
        <a:xfrm>
          <a:off x="1536892" y="2473"/>
          <a:ext cx="897882" cy="89788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8C5AD5-98F2-49DE-BD7F-2716036230B7}">
      <dsp:nvSpPr>
        <dsp:cNvPr id="0" name=""/>
        <dsp:cNvSpPr/>
      </dsp:nvSpPr>
      <dsp:spPr>
        <a:xfrm rot="10800000">
          <a:off x="1985833" y="1168379"/>
          <a:ext cx="6992874" cy="8978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941"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t>Dr. Shelli Gibbs: CO-PI </a:t>
          </a:r>
        </a:p>
      </dsp:txBody>
      <dsp:txXfrm rot="10800000">
        <a:off x="2210303" y="1168379"/>
        <a:ext cx="6768404" cy="897882"/>
      </dsp:txXfrm>
    </dsp:sp>
    <dsp:sp modelId="{AF8EA30D-8A1E-48D5-AEED-A796222093CA}">
      <dsp:nvSpPr>
        <dsp:cNvPr id="0" name=""/>
        <dsp:cNvSpPr/>
      </dsp:nvSpPr>
      <dsp:spPr>
        <a:xfrm>
          <a:off x="1536892" y="1168379"/>
          <a:ext cx="897882" cy="89788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020219-A824-4B26-BD39-2E15C1B87FB0}">
      <dsp:nvSpPr>
        <dsp:cNvPr id="0" name=""/>
        <dsp:cNvSpPr/>
      </dsp:nvSpPr>
      <dsp:spPr>
        <a:xfrm rot="10800000">
          <a:off x="1995343" y="2365461"/>
          <a:ext cx="6992874" cy="8978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941"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t>Dr. Leigh Pate: Co-I</a:t>
          </a:r>
        </a:p>
      </dsp:txBody>
      <dsp:txXfrm rot="10800000">
        <a:off x="2219813" y="2365461"/>
        <a:ext cx="6768404" cy="897882"/>
      </dsp:txXfrm>
    </dsp:sp>
    <dsp:sp modelId="{60AC8224-2A8F-4D28-9F9F-CB219A065070}">
      <dsp:nvSpPr>
        <dsp:cNvPr id="0" name=""/>
        <dsp:cNvSpPr/>
      </dsp:nvSpPr>
      <dsp:spPr>
        <a:xfrm>
          <a:off x="1536892" y="2334286"/>
          <a:ext cx="897882" cy="89788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548321-700E-4165-89B0-2EC9B1EA1354}">
      <dsp:nvSpPr>
        <dsp:cNvPr id="0" name=""/>
        <dsp:cNvSpPr/>
      </dsp:nvSpPr>
      <dsp:spPr>
        <a:xfrm rot="10800000">
          <a:off x="1985833" y="3500193"/>
          <a:ext cx="6992874" cy="89788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5941" tIns="152400" rIns="284480" bIns="152400" numCol="1" spcCol="1270" anchor="ctr" anchorCtr="0">
          <a:noAutofit/>
        </a:bodyPr>
        <a:lstStyle/>
        <a:p>
          <a:pPr marL="0" lvl="0" indent="0" algn="ctr" defTabSz="1778000">
            <a:lnSpc>
              <a:spcPct val="90000"/>
            </a:lnSpc>
            <a:spcBef>
              <a:spcPct val="0"/>
            </a:spcBef>
            <a:spcAft>
              <a:spcPct val="35000"/>
            </a:spcAft>
            <a:buNone/>
          </a:pPr>
          <a:r>
            <a:rPr lang="en-US" sz="4000" kern="1200"/>
            <a:t>Dr. Robin Dawson: CO-I </a:t>
          </a:r>
        </a:p>
      </dsp:txBody>
      <dsp:txXfrm rot="10800000">
        <a:off x="2210303" y="3500193"/>
        <a:ext cx="6768404" cy="897882"/>
      </dsp:txXfrm>
    </dsp:sp>
    <dsp:sp modelId="{82D32C5B-88A8-4141-8C48-A4EB8318F509}">
      <dsp:nvSpPr>
        <dsp:cNvPr id="0" name=""/>
        <dsp:cNvSpPr/>
      </dsp:nvSpPr>
      <dsp:spPr>
        <a:xfrm>
          <a:off x="1536892" y="3500193"/>
          <a:ext cx="897882" cy="89788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62C8B-A2F8-4D04-948B-CF19109D6D79}">
      <dsp:nvSpPr>
        <dsp:cNvPr id="0" name=""/>
        <dsp:cNvSpPr/>
      </dsp:nvSpPr>
      <dsp:spPr>
        <a:xfrm>
          <a:off x="0" y="41742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86E764-46C6-4076-BC5F-DB643929CA4A}">
      <dsp:nvSpPr>
        <dsp:cNvPr id="0" name=""/>
        <dsp:cNvSpPr/>
      </dsp:nvSpPr>
      <dsp:spPr>
        <a:xfrm>
          <a:off x="525780" y="63189"/>
          <a:ext cx="736092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a:t>Commission on Collegiate Nursing Education (CCNE Accreditation)</a:t>
          </a:r>
        </a:p>
      </dsp:txBody>
      <dsp:txXfrm>
        <a:off x="560365" y="97774"/>
        <a:ext cx="7291750" cy="639310"/>
      </dsp:txXfrm>
    </dsp:sp>
    <dsp:sp modelId="{5550B20D-B7CF-4F9F-8692-0FF5584ABDF2}">
      <dsp:nvSpPr>
        <dsp:cNvPr id="0" name=""/>
        <dsp:cNvSpPr/>
      </dsp:nvSpPr>
      <dsp:spPr>
        <a:xfrm>
          <a:off x="0" y="150606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5981A8-468C-4AB6-B5B2-DA2438842302}">
      <dsp:nvSpPr>
        <dsp:cNvPr id="0" name=""/>
        <dsp:cNvSpPr/>
      </dsp:nvSpPr>
      <dsp:spPr>
        <a:xfrm>
          <a:off x="525780" y="1151829"/>
          <a:ext cx="736092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a:t>NONPF National Task Force (NTF) Standards</a:t>
          </a:r>
        </a:p>
      </dsp:txBody>
      <dsp:txXfrm>
        <a:off x="560365" y="1186414"/>
        <a:ext cx="7291750" cy="639310"/>
      </dsp:txXfrm>
    </dsp:sp>
    <dsp:sp modelId="{84A0CDB0-1083-4444-872D-FF5D14CFD500}">
      <dsp:nvSpPr>
        <dsp:cNvPr id="0" name=""/>
        <dsp:cNvSpPr/>
      </dsp:nvSpPr>
      <dsp:spPr>
        <a:xfrm>
          <a:off x="0" y="259470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68826A-AA4A-43E0-9DE8-88CBAE6620B5}">
      <dsp:nvSpPr>
        <dsp:cNvPr id="0" name=""/>
        <dsp:cNvSpPr/>
      </dsp:nvSpPr>
      <dsp:spPr>
        <a:xfrm>
          <a:off x="525780" y="2240469"/>
          <a:ext cx="736092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a:t>AACN Essentials</a:t>
          </a:r>
        </a:p>
      </dsp:txBody>
      <dsp:txXfrm>
        <a:off x="560365" y="2275054"/>
        <a:ext cx="7291750" cy="639310"/>
      </dsp:txXfrm>
    </dsp:sp>
    <dsp:sp modelId="{C4B2F068-1E59-490B-A6A9-2CD946602A56}">
      <dsp:nvSpPr>
        <dsp:cNvPr id="0" name=""/>
        <dsp:cNvSpPr/>
      </dsp:nvSpPr>
      <dsp:spPr>
        <a:xfrm>
          <a:off x="0" y="368334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83F289-1E22-4038-B02C-C068EFEDCA61}">
      <dsp:nvSpPr>
        <dsp:cNvPr id="0" name=""/>
        <dsp:cNvSpPr/>
      </dsp:nvSpPr>
      <dsp:spPr>
        <a:xfrm>
          <a:off x="525780" y="3329109"/>
          <a:ext cx="736092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a:t>Specialty Standards</a:t>
          </a:r>
        </a:p>
      </dsp:txBody>
      <dsp:txXfrm>
        <a:off x="560365" y="3363694"/>
        <a:ext cx="7291750"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E8FFB-E78F-494E-AE21-40761558F731}">
      <dsp:nvSpPr>
        <dsp:cNvPr id="0" name=""/>
        <dsp:cNvSpPr/>
      </dsp:nvSpPr>
      <dsp:spPr>
        <a:xfrm>
          <a:off x="0" y="740056"/>
          <a:ext cx="3043237" cy="1932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C44CE1-6028-4281-899D-B7E9A2B2D67E}">
      <dsp:nvSpPr>
        <dsp:cNvPr id="0" name=""/>
        <dsp:cNvSpPr/>
      </dsp:nvSpPr>
      <dsp:spPr>
        <a:xfrm>
          <a:off x="338137" y="1061286"/>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This project adds peripherals to augment existing telehealth scenarios</a:t>
          </a:r>
        </a:p>
      </dsp:txBody>
      <dsp:txXfrm>
        <a:off x="394737" y="1117886"/>
        <a:ext cx="2930037" cy="1819255"/>
      </dsp:txXfrm>
    </dsp:sp>
    <dsp:sp modelId="{6E838DC7-2FE7-4DE3-8CB1-B8EF7593A0F7}">
      <dsp:nvSpPr>
        <dsp:cNvPr id="0" name=""/>
        <dsp:cNvSpPr/>
      </dsp:nvSpPr>
      <dsp:spPr>
        <a:xfrm>
          <a:off x="3719512" y="740056"/>
          <a:ext cx="3043237" cy="1932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CB95C3-A6B2-4B36-B240-86FEC829A5FF}">
      <dsp:nvSpPr>
        <dsp:cNvPr id="0" name=""/>
        <dsp:cNvSpPr/>
      </dsp:nvSpPr>
      <dsp:spPr>
        <a:xfrm>
          <a:off x="4057650" y="1061286"/>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Allows the APRN student to perform a full physical exam on an SP</a:t>
          </a:r>
        </a:p>
      </dsp:txBody>
      <dsp:txXfrm>
        <a:off x="4114250" y="1117886"/>
        <a:ext cx="2930037" cy="1819255"/>
      </dsp:txXfrm>
    </dsp:sp>
    <dsp:sp modelId="{300E16C1-3D21-40D9-A46D-23A0466DEB5F}">
      <dsp:nvSpPr>
        <dsp:cNvPr id="0" name=""/>
        <dsp:cNvSpPr/>
      </dsp:nvSpPr>
      <dsp:spPr>
        <a:xfrm>
          <a:off x="7439025" y="740056"/>
          <a:ext cx="3043237" cy="19324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48932A-675B-48D6-A556-BD9E48D41380}">
      <dsp:nvSpPr>
        <dsp:cNvPr id="0" name=""/>
        <dsp:cNvSpPr/>
      </dsp:nvSpPr>
      <dsp:spPr>
        <a:xfrm>
          <a:off x="7777162" y="1061286"/>
          <a:ext cx="3043237" cy="19324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Creates numerous opportunities to incorporate virtual simulation into multiple touch points through the curriculum. </a:t>
          </a:r>
        </a:p>
      </dsp:txBody>
      <dsp:txXfrm>
        <a:off x="7833762" y="1117886"/>
        <a:ext cx="2930037" cy="18192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04E48-298D-427F-B26C-B8E47A9CD646}">
      <dsp:nvSpPr>
        <dsp:cNvPr id="0" name=""/>
        <dsp:cNvSpPr/>
      </dsp:nvSpPr>
      <dsp:spPr>
        <a:xfrm>
          <a:off x="0" y="0"/>
          <a:ext cx="5738317" cy="9827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Development of Objectives, Outcomes &amp; Scenario</a:t>
          </a:r>
        </a:p>
      </dsp:txBody>
      <dsp:txXfrm>
        <a:off x="28784" y="28784"/>
        <a:ext cx="4562874" cy="925179"/>
      </dsp:txXfrm>
    </dsp:sp>
    <dsp:sp modelId="{A8463018-EE2C-4879-B9C4-9EDE5C10BC6B}">
      <dsp:nvSpPr>
        <dsp:cNvPr id="0" name=""/>
        <dsp:cNvSpPr/>
      </dsp:nvSpPr>
      <dsp:spPr>
        <a:xfrm>
          <a:off x="428510" y="1119239"/>
          <a:ext cx="5738317" cy="982747"/>
        </a:xfrm>
        <a:prstGeom prst="roundRect">
          <a:avLst>
            <a:gd name="adj" fmla="val 10000"/>
          </a:avLst>
        </a:prstGeom>
        <a:solidFill>
          <a:schemeClr val="accent5">
            <a:hueOff val="-2104863"/>
            <a:satOff val="2785"/>
            <a:lumOff val="1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Meet with Advisory Board</a:t>
          </a:r>
        </a:p>
      </dsp:txBody>
      <dsp:txXfrm>
        <a:off x="457294" y="1148023"/>
        <a:ext cx="4613452" cy="925179"/>
      </dsp:txXfrm>
    </dsp:sp>
    <dsp:sp modelId="{C1A084F2-720F-46BC-A054-9D4677205236}">
      <dsp:nvSpPr>
        <dsp:cNvPr id="0" name=""/>
        <dsp:cNvSpPr/>
      </dsp:nvSpPr>
      <dsp:spPr>
        <a:xfrm>
          <a:off x="857021" y="2238479"/>
          <a:ext cx="5738317" cy="982747"/>
        </a:xfrm>
        <a:prstGeom prst="roundRect">
          <a:avLst>
            <a:gd name="adj" fmla="val 10000"/>
          </a:avLst>
        </a:prstGeom>
        <a:solidFill>
          <a:schemeClr val="accent5">
            <a:hueOff val="-4209726"/>
            <a:satOff val="5569"/>
            <a:lumOff val="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Didactic Training Begins</a:t>
          </a:r>
        </a:p>
      </dsp:txBody>
      <dsp:txXfrm>
        <a:off x="885805" y="2267263"/>
        <a:ext cx="4613452" cy="925179"/>
      </dsp:txXfrm>
    </dsp:sp>
    <dsp:sp modelId="{F4A319A6-0630-43E9-8D3B-E42CE6B831D7}">
      <dsp:nvSpPr>
        <dsp:cNvPr id="0" name=""/>
        <dsp:cNvSpPr/>
      </dsp:nvSpPr>
      <dsp:spPr>
        <a:xfrm>
          <a:off x="1285532" y="3357719"/>
          <a:ext cx="5738317" cy="982747"/>
        </a:xfrm>
        <a:prstGeom prst="roundRect">
          <a:avLst>
            <a:gd name="adj" fmla="val 10000"/>
          </a:avLst>
        </a:prstGeom>
        <a:solidFill>
          <a:schemeClr val="accent5">
            <a:hueOff val="-6314588"/>
            <a:satOff val="8354"/>
            <a:lumOff val="5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Scenario review </a:t>
          </a:r>
          <a:br>
            <a:rPr lang="en-US" sz="2700" kern="1200"/>
          </a:br>
          <a:r>
            <a:rPr lang="en-US" sz="2700" kern="1200"/>
            <a:t>&amp; SAEL planning</a:t>
          </a:r>
        </a:p>
      </dsp:txBody>
      <dsp:txXfrm>
        <a:off x="1314316" y="3386503"/>
        <a:ext cx="4613452" cy="925179"/>
      </dsp:txXfrm>
    </dsp:sp>
    <dsp:sp modelId="{73DF4D45-F1A6-47D7-B58B-828E9F4019EF}">
      <dsp:nvSpPr>
        <dsp:cNvPr id="0" name=""/>
        <dsp:cNvSpPr/>
      </dsp:nvSpPr>
      <dsp:spPr>
        <a:xfrm>
          <a:off x="1714042" y="4476958"/>
          <a:ext cx="5738317" cy="982747"/>
        </a:xfrm>
        <a:prstGeom prst="roundRect">
          <a:avLst>
            <a:gd name="adj" fmla="val 10000"/>
          </a:avLst>
        </a:prstGeom>
        <a:solidFill>
          <a:schemeClr val="accent5">
            <a:hueOff val="-8419451"/>
            <a:satOff val="11139"/>
            <a:lumOff val="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Telehealth Simulation</a:t>
          </a:r>
        </a:p>
      </dsp:txBody>
      <dsp:txXfrm>
        <a:off x="1742826" y="4505742"/>
        <a:ext cx="4613452" cy="925179"/>
      </dsp:txXfrm>
    </dsp:sp>
    <dsp:sp modelId="{44495968-D117-4E48-89EC-686FEDD94A64}">
      <dsp:nvSpPr>
        <dsp:cNvPr id="0" name=""/>
        <dsp:cNvSpPr/>
      </dsp:nvSpPr>
      <dsp:spPr>
        <a:xfrm>
          <a:off x="5099531" y="717951"/>
          <a:ext cx="638785" cy="63878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243258" y="717951"/>
        <a:ext cx="351331" cy="480686"/>
      </dsp:txXfrm>
    </dsp:sp>
    <dsp:sp modelId="{24DF2E8D-4C69-44FC-9FE0-6D7C515F5747}">
      <dsp:nvSpPr>
        <dsp:cNvPr id="0" name=""/>
        <dsp:cNvSpPr/>
      </dsp:nvSpPr>
      <dsp:spPr>
        <a:xfrm>
          <a:off x="5528042" y="1837191"/>
          <a:ext cx="638785" cy="638785"/>
        </a:xfrm>
        <a:prstGeom prst="downArrow">
          <a:avLst>
            <a:gd name="adj1" fmla="val 55000"/>
            <a:gd name="adj2" fmla="val 45000"/>
          </a:avLst>
        </a:prstGeom>
        <a:solidFill>
          <a:schemeClr val="accent5">
            <a:tint val="40000"/>
            <a:alpha val="90000"/>
            <a:hueOff val="-2899687"/>
            <a:satOff val="7496"/>
            <a:lumOff val="71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671769" y="1837191"/>
        <a:ext cx="351331" cy="480686"/>
      </dsp:txXfrm>
    </dsp:sp>
    <dsp:sp modelId="{E54A2D4A-05AD-4FF6-BA4D-F92D8C5931D0}">
      <dsp:nvSpPr>
        <dsp:cNvPr id="0" name=""/>
        <dsp:cNvSpPr/>
      </dsp:nvSpPr>
      <dsp:spPr>
        <a:xfrm>
          <a:off x="5956552" y="2940051"/>
          <a:ext cx="638785" cy="638785"/>
        </a:xfrm>
        <a:prstGeom prst="downArrow">
          <a:avLst>
            <a:gd name="adj1" fmla="val 55000"/>
            <a:gd name="adj2" fmla="val 45000"/>
          </a:avLst>
        </a:prstGeom>
        <a:solidFill>
          <a:schemeClr val="accent5">
            <a:tint val="40000"/>
            <a:alpha val="90000"/>
            <a:hueOff val="-5799374"/>
            <a:satOff val="14992"/>
            <a:lumOff val="14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100279" y="2940051"/>
        <a:ext cx="351331" cy="480686"/>
      </dsp:txXfrm>
    </dsp:sp>
    <dsp:sp modelId="{6FB01B5E-F19A-4372-B7D8-DC779BBA98EC}">
      <dsp:nvSpPr>
        <dsp:cNvPr id="0" name=""/>
        <dsp:cNvSpPr/>
      </dsp:nvSpPr>
      <dsp:spPr>
        <a:xfrm>
          <a:off x="6385063" y="4070210"/>
          <a:ext cx="638785" cy="638785"/>
        </a:xfrm>
        <a:prstGeom prst="downArrow">
          <a:avLst>
            <a:gd name="adj1" fmla="val 55000"/>
            <a:gd name="adj2" fmla="val 45000"/>
          </a:avLst>
        </a:prstGeom>
        <a:solidFill>
          <a:schemeClr val="accent5">
            <a:tint val="40000"/>
            <a:alpha val="90000"/>
            <a:hueOff val="-8699061"/>
            <a:satOff val="22488"/>
            <a:lumOff val="214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528790" y="4070210"/>
        <a:ext cx="351331" cy="48068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84E1E-E540-AC43-BC13-F90D553055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041BA6-039E-8F4D-B7F7-3C8E20B40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038C9C-4B69-864E-9EEE-DFA43CC144D2}" type="datetimeFigureOut">
              <a:rPr lang="en-US" smtClean="0"/>
              <a:t>10/21/2024</a:t>
            </a:fld>
            <a:endParaRPr lang="en-US"/>
          </a:p>
        </p:txBody>
      </p:sp>
      <p:sp>
        <p:nvSpPr>
          <p:cNvPr id="4" name="Footer Placeholder 3">
            <a:extLst>
              <a:ext uri="{FF2B5EF4-FFF2-40B4-BE49-F238E27FC236}">
                <a16:creationId xmlns:a16="http://schemas.microsoft.com/office/drawing/2014/main" id="{DD469921-4617-FB4C-9847-172FF83023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50DCBB-D829-754E-9E76-36A9E36432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947A92-5E9C-F94E-8B11-4D34C67AD036}" type="slidenum">
              <a:rPr lang="en-US" smtClean="0"/>
              <a:t>‹#›</a:t>
            </a:fld>
            <a:endParaRPr lang="en-US"/>
          </a:p>
        </p:txBody>
      </p:sp>
    </p:spTree>
    <p:extLst>
      <p:ext uri="{BB962C8B-B14F-4D97-AF65-F5344CB8AC3E}">
        <p14:creationId xmlns:p14="http://schemas.microsoft.com/office/powerpoint/2010/main" val="1539221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9A61E-B1D6-C34D-A321-B3E90F6DE630}"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A3E603-0EE4-3042-9661-047EB577E4A2}" type="slidenum">
              <a:rPr lang="en-US" smtClean="0"/>
              <a:t>‹#›</a:t>
            </a:fld>
            <a:endParaRPr lang="en-US"/>
          </a:p>
        </p:txBody>
      </p:sp>
    </p:spTree>
    <p:extLst>
      <p:ext uri="{BB962C8B-B14F-4D97-AF65-F5344CB8AC3E}">
        <p14:creationId xmlns:p14="http://schemas.microsoft.com/office/powerpoint/2010/main" val="31039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r>
              <a:rPr lang="en-US" dirty="0"/>
              <a:t>Good morning. We would like to welcome you to our presentation titled The Development of Integrating Creative Telehealth Simulations to Meet Advanced Practice Competencies</a:t>
            </a:r>
          </a:p>
          <a:p>
            <a:endParaRPr lang="en-US"/>
          </a:p>
        </p:txBody>
      </p:sp>
      <p:sp>
        <p:nvSpPr>
          <p:cNvPr id="4" name="Slide Number Placeholder 3"/>
          <p:cNvSpPr>
            <a:spLocks noGrp="1"/>
          </p:cNvSpPr>
          <p:nvPr>
            <p:ph type="sldNum" sz="quarter" idx="5"/>
          </p:nvPr>
        </p:nvSpPr>
        <p:spPr/>
        <p:txBody>
          <a:bodyPr/>
          <a:lstStyle/>
          <a:p>
            <a:fld id="{5FA3E603-0EE4-3042-9661-047EB577E4A2}" type="slidenum">
              <a:rPr lang="en-US" smtClean="0"/>
              <a:t>1</a:t>
            </a:fld>
            <a:endParaRPr lang="en-US"/>
          </a:p>
        </p:txBody>
      </p:sp>
    </p:spTree>
    <p:extLst>
      <p:ext uri="{BB962C8B-B14F-4D97-AF65-F5344CB8AC3E}">
        <p14:creationId xmlns:p14="http://schemas.microsoft.com/office/powerpoint/2010/main" val="2750104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endParaRPr lang="en-US" dirty="0"/>
          </a:p>
          <a:p>
            <a:r>
              <a:rPr lang="en-US" dirty="0"/>
              <a:t>Simulation is one of the best ways to demonstrate competencies in a safe and standardized setting.  Increasing time spent on campus is ideal, but not practice due to the online asynchronous nature of our programs.  This is an innovative way to check off multiple demonstrations of competencies in an efficient and accurate manner while considering student needs and challenges.  Telehealth simulation will provide us with a unique and innovative solution to fill in some of the gaps in our mapping. Faculty can create diverse types of telehealth scenarios to meet multiple domains, competencies, and </a:t>
            </a:r>
            <a:r>
              <a:rPr lang="en-US" dirty="0" err="1"/>
              <a:t>subcompetencies</a:t>
            </a:r>
            <a:r>
              <a:rPr lang="en-US" dirty="0"/>
              <a:t> required in The Essentials. </a:t>
            </a:r>
          </a:p>
          <a:p>
            <a:endParaRPr lang="en-US"/>
          </a:p>
          <a:p>
            <a:r>
              <a:rPr lang="en-US" dirty="0"/>
              <a:t>Increase real- life simulation scenarios in a virtual environment</a:t>
            </a:r>
          </a:p>
          <a:p>
            <a:endParaRPr lang="en-US"/>
          </a:p>
          <a:p>
            <a:r>
              <a:rPr lang="en-US" dirty="0"/>
              <a:t>State the purpose- straight from the grant- The purpose of the is project is to expand the telehealth experience of students by adding peripheral devices to patient scenarios to meet the new advanced level nursing educational competencies</a:t>
            </a:r>
          </a:p>
        </p:txBody>
      </p:sp>
      <p:sp>
        <p:nvSpPr>
          <p:cNvPr id="4" name="Slide Number Placeholder 3"/>
          <p:cNvSpPr>
            <a:spLocks noGrp="1"/>
          </p:cNvSpPr>
          <p:nvPr>
            <p:ph type="sldNum" sz="quarter" idx="5"/>
          </p:nvPr>
        </p:nvSpPr>
        <p:spPr/>
        <p:txBody>
          <a:bodyPr/>
          <a:lstStyle/>
          <a:p>
            <a:fld id="{5FA3E603-0EE4-3042-9661-047EB577E4A2}" type="slidenum">
              <a:rPr lang="en-US" smtClean="0"/>
              <a:t>10</a:t>
            </a:fld>
            <a:endParaRPr lang="en-US"/>
          </a:p>
        </p:txBody>
      </p:sp>
    </p:spTree>
    <p:extLst>
      <p:ext uri="{BB962C8B-B14F-4D97-AF65-F5344CB8AC3E}">
        <p14:creationId xmlns:p14="http://schemas.microsoft.com/office/powerpoint/2010/main" val="1581226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AMY</a:t>
            </a:r>
          </a:p>
          <a:p>
            <a:pPr>
              <a:defRPr/>
            </a:pPr>
            <a:endParaRPr lang="en-US" dirty="0">
              <a:cs typeface="Calibri"/>
            </a:endParaRPr>
          </a:p>
          <a:p>
            <a:pPr marL="0" marR="0" lvl="0" indent="0" algn="l" defTabSz="914400">
              <a:lnSpc>
                <a:spcPct val="100000"/>
              </a:lnSpc>
              <a:spcBef>
                <a:spcPts val="0"/>
              </a:spcBef>
              <a:spcAft>
                <a:spcPts val="0"/>
              </a:spcAft>
              <a:buClrTx/>
              <a:buSzTx/>
              <a:buFontTx/>
              <a:buNone/>
              <a:tabLst/>
              <a:defRPr/>
            </a:pPr>
            <a:r>
              <a:rPr lang="en-US" dirty="0"/>
              <a:t>Will create more robust simulation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how much we were awarded for the grant: Awarded approximately 21,000, which included Laptops, Peripherals, Standardized patients, travel </a:t>
            </a:r>
          </a:p>
          <a:p>
            <a:endParaRPr lang="en-US"/>
          </a:p>
        </p:txBody>
      </p:sp>
      <p:sp>
        <p:nvSpPr>
          <p:cNvPr id="4" name="Slide Number Placeholder 3"/>
          <p:cNvSpPr>
            <a:spLocks noGrp="1"/>
          </p:cNvSpPr>
          <p:nvPr>
            <p:ph type="sldNum" sz="quarter" idx="5"/>
          </p:nvPr>
        </p:nvSpPr>
        <p:spPr/>
        <p:txBody>
          <a:bodyPr/>
          <a:lstStyle/>
          <a:p>
            <a:fld id="{5FA3E603-0EE4-3042-9661-047EB577E4A2}" type="slidenum">
              <a:rPr lang="en-US" smtClean="0"/>
              <a:t>11</a:t>
            </a:fld>
            <a:endParaRPr lang="en-US"/>
          </a:p>
        </p:txBody>
      </p:sp>
    </p:spTree>
    <p:extLst>
      <p:ext uri="{BB962C8B-B14F-4D97-AF65-F5344CB8AC3E}">
        <p14:creationId xmlns:p14="http://schemas.microsoft.com/office/powerpoint/2010/main" val="3816197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a:t>
            </a:r>
          </a:p>
          <a:p>
            <a:r>
              <a:rPr lang="en-US" dirty="0"/>
              <a:t>Backwards design- talk about our outcomes; determine evidence, then learning activity. </a:t>
            </a:r>
          </a:p>
          <a:p>
            <a:endParaRPr lang="en-US"/>
          </a:p>
          <a:p>
            <a:r>
              <a:rPr lang="en-US" dirty="0"/>
              <a:t>The team met to develop scenarios and reviewed curriculum mapping and competencies. An ad-hoc advisory committee was formed, which consisted of a UG student, an FNP student, and 2 NP in the community who were knowledgeable and experienced in telehealth. The advisory committee's purpose was to consider the student perspective in all project activities and ensure using current and practical clinical scenarios.  </a:t>
            </a:r>
          </a:p>
          <a:p>
            <a:endParaRPr lang="en-US"/>
          </a:p>
          <a:p>
            <a:r>
              <a:rPr lang="en-US" dirty="0"/>
              <a:t>Adding the addition of peripherals allowed faculty to develop real work simulations for the students, enhanced knowledge uptake and familiarity with technological devices they are likely to use in future practice. </a:t>
            </a:r>
          </a:p>
        </p:txBody>
      </p:sp>
      <p:sp>
        <p:nvSpPr>
          <p:cNvPr id="4" name="Slide Number Placeholder 3"/>
          <p:cNvSpPr>
            <a:spLocks noGrp="1"/>
          </p:cNvSpPr>
          <p:nvPr>
            <p:ph type="sldNum" sz="quarter" idx="5"/>
          </p:nvPr>
        </p:nvSpPr>
        <p:spPr/>
        <p:txBody>
          <a:bodyPr/>
          <a:lstStyle/>
          <a:p>
            <a:fld id="{5FA3E603-0EE4-3042-9661-047EB577E4A2}" type="slidenum">
              <a:rPr lang="en-US" smtClean="0"/>
              <a:t>12</a:t>
            </a:fld>
            <a:endParaRPr lang="en-US"/>
          </a:p>
        </p:txBody>
      </p:sp>
    </p:spTree>
    <p:extLst>
      <p:ext uri="{BB962C8B-B14F-4D97-AF65-F5344CB8AC3E}">
        <p14:creationId xmlns:p14="http://schemas.microsoft.com/office/powerpoint/2010/main" val="780353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AMY</a:t>
            </a:r>
          </a:p>
        </p:txBody>
      </p:sp>
      <p:sp>
        <p:nvSpPr>
          <p:cNvPr id="4" name="Slide Number Placeholder 3"/>
          <p:cNvSpPr>
            <a:spLocks noGrp="1"/>
          </p:cNvSpPr>
          <p:nvPr>
            <p:ph type="sldNum" sz="quarter" idx="5"/>
          </p:nvPr>
        </p:nvSpPr>
        <p:spPr/>
        <p:txBody>
          <a:bodyPr/>
          <a:lstStyle/>
          <a:p>
            <a:fld id="{5FA3E603-0EE4-3042-9661-047EB577E4A2}" type="slidenum">
              <a:rPr lang="en-US" smtClean="0"/>
              <a:t>13</a:t>
            </a:fld>
            <a:endParaRPr lang="en-US"/>
          </a:p>
        </p:txBody>
      </p:sp>
    </p:spTree>
    <p:extLst>
      <p:ext uri="{BB962C8B-B14F-4D97-AF65-F5344CB8AC3E}">
        <p14:creationId xmlns:p14="http://schemas.microsoft.com/office/powerpoint/2010/main" val="3459440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LEIGH</a:t>
            </a:r>
          </a:p>
          <a:p>
            <a:endParaRPr lang="en-US" dirty="0">
              <a:cs typeface="Calibri"/>
            </a:endParaRPr>
          </a:p>
          <a:p>
            <a:r>
              <a:rPr lang="en-US" dirty="0"/>
              <a:t>Discuss the scenarios </a:t>
            </a:r>
            <a:endParaRPr lang="en-US" dirty="0">
              <a:cs typeface="Calibri"/>
            </a:endParaRPr>
          </a:p>
        </p:txBody>
      </p:sp>
      <p:sp>
        <p:nvSpPr>
          <p:cNvPr id="4" name="Slide Number Placeholder 3"/>
          <p:cNvSpPr>
            <a:spLocks noGrp="1"/>
          </p:cNvSpPr>
          <p:nvPr>
            <p:ph type="sldNum" sz="quarter" idx="5"/>
          </p:nvPr>
        </p:nvSpPr>
        <p:spPr/>
        <p:txBody>
          <a:bodyPr/>
          <a:lstStyle/>
          <a:p>
            <a:fld id="{5FA3E603-0EE4-3042-9661-047EB577E4A2}" type="slidenum">
              <a:rPr lang="en-US" smtClean="0"/>
              <a:t>14</a:t>
            </a:fld>
            <a:endParaRPr lang="en-US"/>
          </a:p>
        </p:txBody>
      </p:sp>
    </p:spTree>
    <p:extLst>
      <p:ext uri="{BB962C8B-B14F-4D97-AF65-F5344CB8AC3E}">
        <p14:creationId xmlns:p14="http://schemas.microsoft.com/office/powerpoint/2010/main" val="3584496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Leigh: Explain the Room </a:t>
            </a:r>
          </a:p>
        </p:txBody>
      </p:sp>
      <p:sp>
        <p:nvSpPr>
          <p:cNvPr id="4" name="Slide Number Placeholder 3"/>
          <p:cNvSpPr>
            <a:spLocks noGrp="1"/>
          </p:cNvSpPr>
          <p:nvPr>
            <p:ph type="sldNum" sz="quarter" idx="5"/>
          </p:nvPr>
        </p:nvSpPr>
        <p:spPr/>
        <p:txBody>
          <a:bodyPr/>
          <a:lstStyle/>
          <a:p>
            <a:fld id="{5FA3E603-0EE4-3042-9661-047EB577E4A2}" type="slidenum">
              <a:rPr lang="en-US" smtClean="0"/>
              <a:t>15</a:t>
            </a:fld>
            <a:endParaRPr lang="en-US"/>
          </a:p>
        </p:txBody>
      </p:sp>
    </p:spTree>
    <p:extLst>
      <p:ext uri="{BB962C8B-B14F-4D97-AF65-F5344CB8AC3E}">
        <p14:creationId xmlns:p14="http://schemas.microsoft.com/office/powerpoint/2010/main" val="3640625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Leigh: Provide The Video </a:t>
            </a:r>
          </a:p>
        </p:txBody>
      </p:sp>
      <p:sp>
        <p:nvSpPr>
          <p:cNvPr id="4" name="Slide Number Placeholder 3"/>
          <p:cNvSpPr>
            <a:spLocks noGrp="1"/>
          </p:cNvSpPr>
          <p:nvPr>
            <p:ph type="sldNum" sz="quarter" idx="5"/>
          </p:nvPr>
        </p:nvSpPr>
        <p:spPr/>
        <p:txBody>
          <a:bodyPr/>
          <a:lstStyle/>
          <a:p>
            <a:fld id="{5FA3E603-0EE4-3042-9661-047EB577E4A2}" type="slidenum">
              <a:rPr lang="en-US" smtClean="0"/>
              <a:t>16</a:t>
            </a:fld>
            <a:endParaRPr lang="en-US"/>
          </a:p>
        </p:txBody>
      </p:sp>
    </p:spTree>
    <p:extLst>
      <p:ext uri="{BB962C8B-B14F-4D97-AF65-F5344CB8AC3E}">
        <p14:creationId xmlns:p14="http://schemas.microsoft.com/office/powerpoint/2010/main" val="2300770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Leigh: Methods of evaluation </a:t>
            </a:r>
          </a:p>
        </p:txBody>
      </p:sp>
      <p:sp>
        <p:nvSpPr>
          <p:cNvPr id="4" name="Slide Number Placeholder 3"/>
          <p:cNvSpPr>
            <a:spLocks noGrp="1"/>
          </p:cNvSpPr>
          <p:nvPr>
            <p:ph type="sldNum" sz="quarter" idx="5"/>
          </p:nvPr>
        </p:nvSpPr>
        <p:spPr/>
        <p:txBody>
          <a:bodyPr/>
          <a:lstStyle/>
          <a:p>
            <a:fld id="{5FA3E603-0EE4-3042-9661-047EB577E4A2}" type="slidenum">
              <a:rPr lang="en-US" smtClean="0"/>
              <a:t>17</a:t>
            </a:fld>
            <a:endParaRPr lang="en-US"/>
          </a:p>
        </p:txBody>
      </p:sp>
    </p:spTree>
    <p:extLst>
      <p:ext uri="{BB962C8B-B14F-4D97-AF65-F5344CB8AC3E}">
        <p14:creationId xmlns:p14="http://schemas.microsoft.com/office/powerpoint/2010/main" val="3898577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Leigh: Will review the process for the SP Reflection </a:t>
            </a:r>
          </a:p>
        </p:txBody>
      </p:sp>
      <p:sp>
        <p:nvSpPr>
          <p:cNvPr id="4" name="Slide Number Placeholder 3"/>
          <p:cNvSpPr>
            <a:spLocks noGrp="1"/>
          </p:cNvSpPr>
          <p:nvPr>
            <p:ph type="sldNum" sz="quarter" idx="5"/>
          </p:nvPr>
        </p:nvSpPr>
        <p:spPr/>
        <p:txBody>
          <a:bodyPr/>
          <a:lstStyle/>
          <a:p>
            <a:fld id="{5FA3E603-0EE4-3042-9661-047EB577E4A2}" type="slidenum">
              <a:rPr lang="en-US" smtClean="0"/>
              <a:t>18</a:t>
            </a:fld>
            <a:endParaRPr lang="en-US"/>
          </a:p>
        </p:txBody>
      </p:sp>
    </p:spTree>
    <p:extLst>
      <p:ext uri="{BB962C8B-B14F-4D97-AF65-F5344CB8AC3E}">
        <p14:creationId xmlns:p14="http://schemas.microsoft.com/office/powerpoint/2010/main" val="1417049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Leigh: Link to the faculty rubric: NONPF </a:t>
            </a:r>
          </a:p>
        </p:txBody>
      </p:sp>
      <p:sp>
        <p:nvSpPr>
          <p:cNvPr id="4" name="Slide Number Placeholder 3"/>
          <p:cNvSpPr>
            <a:spLocks noGrp="1"/>
          </p:cNvSpPr>
          <p:nvPr>
            <p:ph type="sldNum" sz="quarter" idx="5"/>
          </p:nvPr>
        </p:nvSpPr>
        <p:spPr/>
        <p:txBody>
          <a:bodyPr/>
          <a:lstStyle/>
          <a:p>
            <a:fld id="{5FA3E603-0EE4-3042-9661-047EB577E4A2}" type="slidenum">
              <a:rPr lang="en-US" smtClean="0"/>
              <a:t>19</a:t>
            </a:fld>
            <a:endParaRPr lang="en-US"/>
          </a:p>
        </p:txBody>
      </p:sp>
    </p:spTree>
    <p:extLst>
      <p:ext uri="{BB962C8B-B14F-4D97-AF65-F5344CB8AC3E}">
        <p14:creationId xmlns:p14="http://schemas.microsoft.com/office/powerpoint/2010/main" val="2135304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AMY</a:t>
            </a:r>
          </a:p>
        </p:txBody>
      </p:sp>
      <p:sp>
        <p:nvSpPr>
          <p:cNvPr id="4" name="Slide Number Placeholder 3"/>
          <p:cNvSpPr>
            <a:spLocks noGrp="1"/>
          </p:cNvSpPr>
          <p:nvPr>
            <p:ph type="sldNum" sz="quarter" idx="5"/>
          </p:nvPr>
        </p:nvSpPr>
        <p:spPr/>
        <p:txBody>
          <a:bodyPr/>
          <a:lstStyle/>
          <a:p>
            <a:fld id="{5FA3E603-0EE4-3042-9661-047EB577E4A2}" type="slidenum">
              <a:rPr lang="en-US" smtClean="0"/>
              <a:t>2</a:t>
            </a:fld>
            <a:endParaRPr lang="en-US"/>
          </a:p>
        </p:txBody>
      </p:sp>
    </p:spTree>
    <p:extLst>
      <p:ext uri="{BB962C8B-B14F-4D97-AF65-F5344CB8AC3E}">
        <p14:creationId xmlns:p14="http://schemas.microsoft.com/office/powerpoint/2010/main" val="296700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Leigh:</a:t>
            </a:r>
            <a:r>
              <a:rPr lang="en-US" dirty="0" err="1">
                <a:cs typeface="Calibri"/>
              </a:rPr>
              <a:t>For</a:t>
            </a:r>
            <a:r>
              <a:rPr lang="en-US" dirty="0">
                <a:cs typeface="Calibri"/>
              </a:rPr>
              <a:t> Question 1, we asked how competent do you feel in demonstrating appropriate telehealth etiquette, professionalism, and communication with a </a:t>
            </a:r>
            <a:r>
              <a:rPr lang="en-US" dirty="0" err="1">
                <a:cs typeface="Calibri"/>
              </a:rPr>
              <a:t>virutal</a:t>
            </a:r>
            <a:r>
              <a:rPr lang="en-US" dirty="0">
                <a:cs typeface="Calibri"/>
              </a:rPr>
              <a:t> patient pre and post. Results noted significant increase in competence after completing the virtual encounter. </a:t>
            </a:r>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20</a:t>
            </a:fld>
            <a:endParaRPr lang="en-US"/>
          </a:p>
        </p:txBody>
      </p:sp>
    </p:spTree>
    <p:extLst>
      <p:ext uri="{BB962C8B-B14F-4D97-AF65-F5344CB8AC3E}">
        <p14:creationId xmlns:p14="http://schemas.microsoft.com/office/powerpoint/2010/main" val="639963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Leigh:</a:t>
            </a:r>
            <a:r>
              <a:rPr lang="en-US" dirty="0" err="1">
                <a:cs typeface="Calibri"/>
              </a:rPr>
              <a:t>Question</a:t>
            </a:r>
            <a:r>
              <a:rPr lang="en-US" dirty="0">
                <a:cs typeface="Calibri"/>
              </a:rPr>
              <a:t> 2- How competent do you feel conducting a physical exam on a virtual patient using telehealth peripherals?  large improvements with many students moving to moderately high level of </a:t>
            </a:r>
            <a:r>
              <a:rPr lang="en-US" dirty="0" err="1">
                <a:cs typeface="Calibri"/>
              </a:rPr>
              <a:t>compentence</a:t>
            </a:r>
            <a:r>
              <a:rPr lang="en-US" dirty="0">
                <a:cs typeface="Calibri"/>
              </a:rPr>
              <a:t> after the experience. </a:t>
            </a:r>
            <a:endParaRPr lang="en-US"/>
          </a:p>
        </p:txBody>
      </p:sp>
      <p:sp>
        <p:nvSpPr>
          <p:cNvPr id="4" name="Slide Number Placeholder 3"/>
          <p:cNvSpPr>
            <a:spLocks noGrp="1"/>
          </p:cNvSpPr>
          <p:nvPr>
            <p:ph type="sldNum" sz="quarter" idx="5"/>
          </p:nvPr>
        </p:nvSpPr>
        <p:spPr/>
        <p:txBody>
          <a:bodyPr/>
          <a:lstStyle/>
          <a:p>
            <a:fld id="{5FA3E603-0EE4-3042-9661-047EB577E4A2}" type="slidenum">
              <a:rPr lang="en-US" smtClean="0"/>
              <a:t>21</a:t>
            </a:fld>
            <a:endParaRPr lang="en-US"/>
          </a:p>
        </p:txBody>
      </p:sp>
    </p:spTree>
    <p:extLst>
      <p:ext uri="{BB962C8B-B14F-4D97-AF65-F5344CB8AC3E}">
        <p14:creationId xmlns:p14="http://schemas.microsoft.com/office/powerpoint/2010/main" val="2028136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Leigh:</a:t>
            </a:r>
            <a:r>
              <a:rPr lang="en-US" dirty="0" err="1">
                <a:cs typeface="Calibri"/>
              </a:rPr>
              <a:t>Question</a:t>
            </a:r>
            <a:r>
              <a:rPr lang="en-US" dirty="0">
                <a:cs typeface="Calibri"/>
              </a:rPr>
              <a:t> 3- how competent do you feel assessing the history of present illness and review of systems specific to the presenting complaint with a virtual patient?  We saw increase in number of moderate competence along with some reporting high level of competence. </a:t>
            </a:r>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22</a:t>
            </a:fld>
            <a:endParaRPr lang="en-US"/>
          </a:p>
        </p:txBody>
      </p:sp>
    </p:spTree>
    <p:extLst>
      <p:ext uri="{BB962C8B-B14F-4D97-AF65-F5344CB8AC3E}">
        <p14:creationId xmlns:p14="http://schemas.microsoft.com/office/powerpoint/2010/main" val="3686099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Leigh:</a:t>
            </a:r>
            <a:r>
              <a:rPr lang="en-US" dirty="0" err="1">
                <a:cs typeface="Calibri"/>
              </a:rPr>
              <a:t>Question</a:t>
            </a:r>
            <a:r>
              <a:rPr lang="en-US" dirty="0">
                <a:cs typeface="Calibri"/>
              </a:rPr>
              <a:t> 4- How competent do you feel in demonstrating appropriate provider to provider </a:t>
            </a:r>
            <a:r>
              <a:rPr lang="en-US" dirty="0" err="1">
                <a:cs typeface="Calibri"/>
              </a:rPr>
              <a:t>hadn</a:t>
            </a:r>
            <a:r>
              <a:rPr lang="en-US" dirty="0">
                <a:cs typeface="Calibri"/>
              </a:rPr>
              <a:t> off communication? Students who rated themselves as average pre-experience moved to moderately high or high level of competence post experience.</a:t>
            </a:r>
            <a:endParaRPr lang="en-US"/>
          </a:p>
        </p:txBody>
      </p:sp>
      <p:sp>
        <p:nvSpPr>
          <p:cNvPr id="4" name="Slide Number Placeholder 3"/>
          <p:cNvSpPr>
            <a:spLocks noGrp="1"/>
          </p:cNvSpPr>
          <p:nvPr>
            <p:ph type="sldNum" sz="quarter" idx="5"/>
          </p:nvPr>
        </p:nvSpPr>
        <p:spPr/>
        <p:txBody>
          <a:bodyPr/>
          <a:lstStyle/>
          <a:p>
            <a:fld id="{5FA3E603-0EE4-3042-9661-047EB577E4A2}" type="slidenum">
              <a:rPr lang="en-US" smtClean="0"/>
              <a:t>23</a:t>
            </a:fld>
            <a:endParaRPr lang="en-US"/>
          </a:p>
        </p:txBody>
      </p:sp>
    </p:spTree>
    <p:extLst>
      <p:ext uri="{BB962C8B-B14F-4D97-AF65-F5344CB8AC3E}">
        <p14:creationId xmlns:p14="http://schemas.microsoft.com/office/powerpoint/2010/main" val="1216036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Leigh:</a:t>
            </a:r>
            <a:r>
              <a:rPr lang="en-US" dirty="0" err="1">
                <a:cs typeface="Calibri"/>
              </a:rPr>
              <a:t>Question</a:t>
            </a:r>
            <a:r>
              <a:rPr lang="en-US" dirty="0">
                <a:cs typeface="Calibri"/>
              </a:rPr>
              <a:t> 5- How competent do you feel in utilizing appropriate communication when working with </a:t>
            </a:r>
            <a:r>
              <a:rPr lang="en-US" dirty="0" err="1">
                <a:cs typeface="Calibri"/>
              </a:rPr>
              <a:t>intraprofessional</a:t>
            </a:r>
            <a:r>
              <a:rPr lang="en-US" dirty="0">
                <a:cs typeface="Calibri"/>
              </a:rPr>
              <a:t> teams? Most average pre experience students increased from average to moderately high or even noted high competence. </a:t>
            </a:r>
            <a:endParaRPr lang="en-US"/>
          </a:p>
        </p:txBody>
      </p:sp>
      <p:sp>
        <p:nvSpPr>
          <p:cNvPr id="4" name="Slide Number Placeholder 3"/>
          <p:cNvSpPr>
            <a:spLocks noGrp="1"/>
          </p:cNvSpPr>
          <p:nvPr>
            <p:ph type="sldNum" sz="quarter" idx="5"/>
          </p:nvPr>
        </p:nvSpPr>
        <p:spPr/>
        <p:txBody>
          <a:bodyPr/>
          <a:lstStyle/>
          <a:p>
            <a:fld id="{5FA3E603-0EE4-3042-9661-047EB577E4A2}" type="slidenum">
              <a:rPr lang="en-US" smtClean="0"/>
              <a:t>24</a:t>
            </a:fld>
            <a:endParaRPr lang="en-US"/>
          </a:p>
        </p:txBody>
      </p:sp>
    </p:spTree>
    <p:extLst>
      <p:ext uri="{BB962C8B-B14F-4D97-AF65-F5344CB8AC3E}">
        <p14:creationId xmlns:p14="http://schemas.microsoft.com/office/powerpoint/2010/main" val="1854934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Leigh:The</a:t>
            </a:r>
            <a:r>
              <a:rPr lang="en-US" dirty="0"/>
              <a:t> student found their first telehealth experience as a provider eye-opening, gaining insights into assessments, history-taking, and using peripherals. They acknowledged areas for improvement, particularly in guiding medical personnel during exams and following a more methodical approach (Subjective, Objective, Assessment, Plan). Although adjusting to not performing hands-on assessments was challenging, organizing the review of systems helped maintain focus. Despite some issues with peripherals, they found the experience valuable and enjoyed practicing virtual patient interactions. The student believes telehealth is more difficult than in-person care but sees its potential and wants to improve their competence in virtual care.</a:t>
            </a:r>
          </a:p>
        </p:txBody>
      </p:sp>
      <p:sp>
        <p:nvSpPr>
          <p:cNvPr id="4" name="Slide Number Placeholder 3"/>
          <p:cNvSpPr>
            <a:spLocks noGrp="1"/>
          </p:cNvSpPr>
          <p:nvPr>
            <p:ph type="sldNum" sz="quarter" idx="5"/>
          </p:nvPr>
        </p:nvSpPr>
        <p:spPr/>
        <p:txBody>
          <a:bodyPr/>
          <a:lstStyle/>
          <a:p>
            <a:fld id="{5FA3E603-0EE4-3042-9661-047EB577E4A2}" type="slidenum">
              <a:rPr lang="en-US" smtClean="0"/>
              <a:t>25</a:t>
            </a:fld>
            <a:endParaRPr lang="en-US"/>
          </a:p>
        </p:txBody>
      </p:sp>
    </p:spTree>
    <p:extLst>
      <p:ext uri="{BB962C8B-B14F-4D97-AF65-F5344CB8AC3E}">
        <p14:creationId xmlns:p14="http://schemas.microsoft.com/office/powerpoint/2010/main" val="1603151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Leigh: </a:t>
            </a:r>
            <a:endParaRPr lang="en-US">
              <a:cs typeface="Calibri" panose="020F0502020204030204"/>
            </a:endParaRPr>
          </a:p>
          <a:p>
            <a:pPr marL="171450" indent="-171450">
              <a:buFont typeface="Arial"/>
              <a:buChar char="•"/>
            </a:pPr>
            <a:r>
              <a:rPr lang="en-US" b="1"/>
              <a:t>Customize Telehealth Scenarios</a:t>
            </a:r>
            <a:r>
              <a:rPr lang="en-US"/>
              <a:t>:</a:t>
            </a:r>
          </a:p>
          <a:p>
            <a:pPr marL="628650" lvl="1" indent="-171450">
              <a:buFont typeface="Arial"/>
              <a:buChar char="•"/>
            </a:pPr>
            <a:r>
              <a:rPr lang="en-US"/>
              <a:t>Design discipline-specific virtual simulations (e.g., psychology, sports medicine, business).</a:t>
            </a:r>
          </a:p>
          <a:p>
            <a:pPr marL="628650" lvl="1" indent="-171450">
              <a:buFont typeface="Arial"/>
              <a:buChar char="•"/>
            </a:pPr>
            <a:r>
              <a:rPr lang="en-US"/>
              <a:t>Adapt cases to reflect common real-world challenges in each field.</a:t>
            </a:r>
          </a:p>
          <a:p>
            <a:pPr marL="171450" indent="-171450">
              <a:buFont typeface="Arial"/>
              <a:buChar char="•"/>
            </a:pPr>
            <a:r>
              <a:rPr lang="en-US" b="1"/>
              <a:t>Interdisciplinary Collaboration</a:t>
            </a:r>
            <a:r>
              <a:rPr lang="en-US"/>
              <a:t>:</a:t>
            </a:r>
          </a:p>
          <a:p>
            <a:pPr marL="628650" lvl="1" indent="-171450">
              <a:buFont typeface="Arial"/>
              <a:buChar char="•"/>
            </a:pPr>
            <a:r>
              <a:rPr lang="en-US"/>
              <a:t>Involve faculty from other disciplines to create realistic simulations.</a:t>
            </a:r>
          </a:p>
          <a:p>
            <a:pPr marL="628650" lvl="1" indent="-171450">
              <a:buFont typeface="Arial"/>
              <a:buChar char="•"/>
            </a:pPr>
            <a:r>
              <a:rPr lang="en-US"/>
              <a:t>Encourage cross-discipline teamwork and communication in virtual environments.</a:t>
            </a:r>
            <a:endParaRPr lang="en-US">
              <a:cs typeface="Calibri"/>
            </a:endParaRPr>
          </a:p>
          <a:p>
            <a:pPr marL="171450" indent="-171450">
              <a:buFont typeface="Arial"/>
              <a:buChar char="•"/>
            </a:pPr>
            <a:r>
              <a:rPr lang="en-US" b="1"/>
              <a:t>Use Standardized Patients/Models</a:t>
            </a:r>
            <a:r>
              <a:rPr lang="en-US"/>
              <a:t>:</a:t>
            </a:r>
            <a:endParaRPr lang="en-US">
              <a:cs typeface="Calibri"/>
            </a:endParaRPr>
          </a:p>
          <a:p>
            <a:pPr marL="628650" lvl="1" indent="-171450">
              <a:buFont typeface="Arial"/>
              <a:buChar char="•"/>
            </a:pPr>
            <a:r>
              <a:rPr lang="en-US"/>
              <a:t>Implement standardized patients (actors) for disciplines like counseling, social work, or sports therapy.</a:t>
            </a:r>
            <a:endParaRPr lang="en-US">
              <a:cs typeface="Calibri"/>
            </a:endParaRPr>
          </a:p>
          <a:p>
            <a:pPr marL="628650" lvl="1" indent="-171450">
              <a:buFont typeface="Arial"/>
              <a:buChar char="•"/>
            </a:pPr>
            <a:r>
              <a:rPr lang="en-US"/>
              <a:t>Modify the models to provide real-time feedback on skills specific to each profession.</a:t>
            </a:r>
            <a:endParaRPr lang="en-US">
              <a:cs typeface="Calibri"/>
            </a:endParaRPr>
          </a:p>
          <a:p>
            <a:pPr marL="171450" indent="-171450">
              <a:buFont typeface="Arial"/>
              <a:buChar char="•"/>
            </a:pPr>
            <a:r>
              <a:rPr lang="en-US" b="1"/>
              <a:t>Integrate Virtual Tools &amp; Technology</a:t>
            </a:r>
            <a:r>
              <a:rPr lang="en-US"/>
              <a:t>:</a:t>
            </a:r>
            <a:endParaRPr lang="en-US">
              <a:cs typeface="Calibri"/>
            </a:endParaRPr>
          </a:p>
          <a:p>
            <a:pPr marL="628650" lvl="1" indent="-171450">
              <a:buFont typeface="Arial"/>
              <a:buChar char="•"/>
            </a:pPr>
            <a:r>
              <a:rPr lang="en-US"/>
              <a:t>Utilize peripherals or virtual tools relevant to the discipline (e.g., diagnostic tools for healthcare, virtual whiteboards for education, financial software for business).</a:t>
            </a:r>
          </a:p>
          <a:p>
            <a:pPr marL="628650" lvl="1" indent="-171450">
              <a:buFont typeface="Arial"/>
              <a:buChar char="•"/>
            </a:pPr>
            <a:r>
              <a:rPr lang="en-US"/>
              <a:t>Ensure the technology supports discipline-specific assessments.</a:t>
            </a:r>
          </a:p>
          <a:p>
            <a:pPr marL="171450" indent="-171450">
              <a:buFont typeface="Arial"/>
              <a:buChar char="•"/>
            </a:pPr>
            <a:r>
              <a:rPr lang="en-US" b="1"/>
              <a:t>Develop Competency-Based Objectives</a:t>
            </a:r>
            <a:r>
              <a:rPr lang="en-US"/>
              <a:t>:</a:t>
            </a:r>
            <a:endParaRPr lang="en-US">
              <a:cs typeface="Calibri"/>
            </a:endParaRPr>
          </a:p>
          <a:p>
            <a:pPr marL="628650" lvl="1" indent="-171450">
              <a:buFont typeface="Arial"/>
              <a:buChar char="•"/>
            </a:pPr>
            <a:r>
              <a:rPr lang="en-US"/>
              <a:t>Create learning outcomes aligned with discipline-specific competencies.</a:t>
            </a:r>
          </a:p>
          <a:p>
            <a:pPr marL="628650" lvl="1" indent="-171450">
              <a:buFont typeface="Arial"/>
              <a:buChar char="•"/>
            </a:pPr>
            <a:r>
              <a:rPr lang="en-US"/>
              <a:t>Map these competencies to the simulation experience, ensuring alignment with program goals.</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FA3E603-0EE4-3042-9661-047EB577E4A2}" type="slidenum">
              <a:rPr lang="en-US" smtClean="0"/>
              <a:t>26</a:t>
            </a:fld>
            <a:endParaRPr lang="en-US"/>
          </a:p>
        </p:txBody>
      </p:sp>
    </p:spTree>
    <p:extLst>
      <p:ext uri="{BB962C8B-B14F-4D97-AF65-F5344CB8AC3E}">
        <p14:creationId xmlns:p14="http://schemas.microsoft.com/office/powerpoint/2010/main" val="4198674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Leigh: </a:t>
            </a:r>
          </a:p>
          <a:p>
            <a:endParaRPr lang="en-US">
              <a:cs typeface="Calibri" panose="020F0502020204030204"/>
            </a:endParaRPr>
          </a:p>
          <a:p>
            <a:pPr marL="171450" indent="-171450">
              <a:buFont typeface="Arial"/>
              <a:buChar char="•"/>
            </a:pPr>
            <a:r>
              <a:rPr lang="en-US" b="1"/>
              <a:t>Promote Critical Thinking &amp; Problem Solving</a:t>
            </a:r>
            <a:r>
              <a:rPr lang="en-US"/>
              <a:t>:</a:t>
            </a:r>
            <a:endParaRPr lang="en-US">
              <a:cs typeface="Calibri"/>
            </a:endParaRPr>
          </a:p>
          <a:p>
            <a:pPr marL="628650" lvl="1" indent="-171450">
              <a:buFont typeface="Courier New"/>
              <a:buChar char="o"/>
            </a:pPr>
            <a:r>
              <a:rPr lang="en-US"/>
              <a:t>Include complex scenarios that require critical decision-making and analysis.</a:t>
            </a:r>
            <a:endParaRPr lang="en-US">
              <a:cs typeface="Calibri" panose="020F0502020204030204"/>
            </a:endParaRPr>
          </a:p>
          <a:p>
            <a:pPr marL="628650" lvl="1" indent="-171450">
              <a:buFont typeface="Courier New"/>
              <a:buChar char="o"/>
            </a:pPr>
            <a:r>
              <a:rPr lang="en-US"/>
              <a:t>Encourage students to engage with real-time problem-solving, mimicking real-world challenges.</a:t>
            </a:r>
            <a:endParaRPr lang="en-US">
              <a:cs typeface="Calibri" panose="020F0502020204030204"/>
            </a:endParaRPr>
          </a:p>
          <a:p>
            <a:pPr marL="171450" indent="-171450">
              <a:buFont typeface="Arial"/>
              <a:buChar char="•"/>
            </a:pPr>
            <a:r>
              <a:rPr lang="en-US" b="1"/>
              <a:t>Feedback Mechanisms</a:t>
            </a:r>
            <a:r>
              <a:rPr lang="en-US"/>
              <a:t>:</a:t>
            </a:r>
            <a:endParaRPr lang="en-US">
              <a:cs typeface="Calibri"/>
            </a:endParaRPr>
          </a:p>
          <a:p>
            <a:pPr marL="628650" lvl="1" indent="-171450">
              <a:buFont typeface="Courier New"/>
              <a:buChar char="o"/>
            </a:pPr>
            <a:r>
              <a:rPr lang="en-US"/>
              <a:t>Use discipline-appropriate rubrics, reflections, or evaluations (e.g., SOAP notes in healthcare, case analyses in business).</a:t>
            </a:r>
            <a:endParaRPr lang="en-US">
              <a:cs typeface="Calibri" panose="020F0502020204030204"/>
            </a:endParaRPr>
          </a:p>
          <a:p>
            <a:pPr marL="628650" lvl="1" indent="-171450">
              <a:buFont typeface="Courier New"/>
              <a:buChar char="o"/>
            </a:pPr>
            <a:r>
              <a:rPr lang="en-US"/>
              <a:t>Offer constructive feedback based on the student's performance in virtual simulations.</a:t>
            </a:r>
            <a:endParaRPr lang="en-US">
              <a:cs typeface="Calibri" panose="020F0502020204030204"/>
            </a:endParaRPr>
          </a:p>
          <a:p>
            <a:pPr marL="171450" indent="-171450">
              <a:buFont typeface="Arial"/>
              <a:buChar char="•"/>
            </a:pPr>
            <a:r>
              <a:rPr lang="en-US" b="1"/>
              <a:t>Expand to Graduate &amp; Undergraduate Levels</a:t>
            </a:r>
            <a:r>
              <a:rPr lang="en-US"/>
              <a:t>:</a:t>
            </a:r>
            <a:endParaRPr lang="en-US">
              <a:cs typeface="Calibri"/>
            </a:endParaRPr>
          </a:p>
          <a:p>
            <a:pPr marL="628650" lvl="1" indent="-171450">
              <a:buFont typeface="Courier New"/>
              <a:buChar char="o"/>
            </a:pPr>
            <a:r>
              <a:rPr lang="en-US"/>
              <a:t>Apply simulations at both graduate and undergraduate levels, adjusting complexity according to academic level.</a:t>
            </a:r>
            <a:endParaRPr lang="en-US">
              <a:cs typeface="Calibri" panose="020F0502020204030204"/>
            </a:endParaRPr>
          </a:p>
          <a:p>
            <a:pPr marL="171450" indent="-171450">
              <a:buFont typeface="Arial"/>
              <a:buChar char="•"/>
            </a:pPr>
            <a:r>
              <a:rPr lang="en-US" b="1"/>
              <a:t>Incorporate Real-Time Interaction</a:t>
            </a:r>
            <a:r>
              <a:rPr lang="en-US"/>
              <a:t>:</a:t>
            </a:r>
            <a:endParaRPr lang="en-US">
              <a:cs typeface="Calibri"/>
            </a:endParaRPr>
          </a:p>
          <a:p>
            <a:pPr marL="628650" lvl="1" indent="-171450">
              <a:buFont typeface="Courier New"/>
              <a:buChar char="o"/>
            </a:pPr>
            <a:r>
              <a:rPr lang="en-US"/>
              <a:t>Enable real-time feedback and interaction during the simulation for immediate learning opportunities, applicable across various fields.</a:t>
            </a:r>
            <a:endParaRPr lang="en-US">
              <a:cs typeface="Calibri" panose="020F0502020204030204"/>
            </a:endParaRPr>
          </a:p>
          <a:p>
            <a:pPr marL="171450" indent="-171450">
              <a:buFont typeface="Arial"/>
              <a:buChar char="•"/>
            </a:pPr>
            <a:r>
              <a:rPr lang="en-US" b="1"/>
              <a:t>Flexible Learning Modalities</a:t>
            </a:r>
            <a:r>
              <a:rPr lang="en-US"/>
              <a:t>:</a:t>
            </a:r>
            <a:endParaRPr lang="en-US">
              <a:cs typeface="Calibri"/>
            </a:endParaRPr>
          </a:p>
          <a:p>
            <a:pPr marL="628650" lvl="1" indent="-171450">
              <a:buFont typeface="Courier New"/>
              <a:buChar char="o"/>
            </a:pPr>
            <a:r>
              <a:rPr lang="en-US"/>
              <a:t>Adapt virtual simulations for both synchronous and asynchronous learning environments, making them suitable for online education programs in diverse disciplines.</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FA3E603-0EE4-3042-9661-047EB577E4A2}" type="slidenum">
              <a:rPr lang="en-US" smtClean="0"/>
              <a:t>27</a:t>
            </a:fld>
            <a:endParaRPr lang="en-US"/>
          </a:p>
        </p:txBody>
      </p:sp>
    </p:spTree>
    <p:extLst>
      <p:ext uri="{BB962C8B-B14F-4D97-AF65-F5344CB8AC3E}">
        <p14:creationId xmlns:p14="http://schemas.microsoft.com/office/powerpoint/2010/main" val="3683528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Leigh</a:t>
            </a:r>
          </a:p>
        </p:txBody>
      </p:sp>
      <p:sp>
        <p:nvSpPr>
          <p:cNvPr id="4" name="Slide Number Placeholder 3"/>
          <p:cNvSpPr>
            <a:spLocks noGrp="1"/>
          </p:cNvSpPr>
          <p:nvPr>
            <p:ph type="sldNum" sz="quarter" idx="5"/>
          </p:nvPr>
        </p:nvSpPr>
        <p:spPr/>
        <p:txBody>
          <a:bodyPr/>
          <a:lstStyle/>
          <a:p>
            <a:fld id="{5FA3E603-0EE4-3042-9661-047EB577E4A2}" type="slidenum">
              <a:rPr lang="en-US" smtClean="0"/>
              <a:t>28</a:t>
            </a:fld>
            <a:endParaRPr lang="en-US"/>
          </a:p>
        </p:txBody>
      </p:sp>
    </p:spTree>
    <p:extLst>
      <p:ext uri="{BB962C8B-B14F-4D97-AF65-F5344CB8AC3E}">
        <p14:creationId xmlns:p14="http://schemas.microsoft.com/office/powerpoint/2010/main" val="661200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Leigh--- What questions do you have?  </a:t>
            </a:r>
          </a:p>
          <a:p>
            <a:endParaRPr lang="en-US" dirty="0">
              <a:cs typeface="Calibri"/>
            </a:endParaRPr>
          </a:p>
          <a:p>
            <a:r>
              <a:rPr lang="en-US" dirty="0">
                <a:cs typeface="Calibri"/>
              </a:rPr>
              <a:t>Let's brainstorm together:</a:t>
            </a:r>
          </a:p>
          <a:p>
            <a:r>
              <a:rPr lang="en-US" dirty="0">
                <a:cs typeface="Calibri"/>
              </a:rPr>
              <a:t>-What scenarios could you create in your own teaching discipline to evaluate your students?</a:t>
            </a:r>
          </a:p>
          <a:p>
            <a:r>
              <a:rPr lang="en-US" dirty="0">
                <a:cs typeface="Calibri"/>
              </a:rPr>
              <a:t>-Would you need a standardized patient/student/client?</a:t>
            </a:r>
          </a:p>
          <a:p>
            <a:r>
              <a:rPr lang="en-US" dirty="0">
                <a:cs typeface="Calibri"/>
              </a:rPr>
              <a:t>-What feedback would you be looking for?</a:t>
            </a:r>
          </a:p>
          <a:p>
            <a:r>
              <a:rPr lang="en-US" dirty="0">
                <a:cs typeface="Calibri"/>
              </a:rPr>
              <a:t>-Could you use Zoom and/or Teams for your platform of recording?</a:t>
            </a:r>
          </a:p>
          <a:p>
            <a:r>
              <a:rPr lang="en-US" dirty="0">
                <a:cs typeface="Calibri"/>
              </a:rPr>
              <a:t>-What would be your learning outcomes for the experience?  </a:t>
            </a:r>
          </a:p>
          <a:p>
            <a:endParaRPr lang="en-US" dirty="0">
              <a:cs typeface="Calibri"/>
            </a:endParaRPr>
          </a:p>
        </p:txBody>
      </p:sp>
      <p:sp>
        <p:nvSpPr>
          <p:cNvPr id="4" name="Slide Number Placeholder 3"/>
          <p:cNvSpPr>
            <a:spLocks noGrp="1"/>
          </p:cNvSpPr>
          <p:nvPr>
            <p:ph type="sldNum" sz="quarter" idx="5"/>
          </p:nvPr>
        </p:nvSpPr>
        <p:spPr/>
        <p:txBody>
          <a:bodyPr/>
          <a:lstStyle/>
          <a:p>
            <a:fld id="{5FA3E603-0EE4-3042-9661-047EB577E4A2}" type="slidenum">
              <a:rPr lang="en-US" smtClean="0"/>
              <a:t>29</a:t>
            </a:fld>
            <a:endParaRPr lang="en-US"/>
          </a:p>
        </p:txBody>
      </p:sp>
    </p:spTree>
    <p:extLst>
      <p:ext uri="{BB962C8B-B14F-4D97-AF65-F5344CB8AC3E}">
        <p14:creationId xmlns:p14="http://schemas.microsoft.com/office/powerpoint/2010/main" val="352615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Amy</a:t>
            </a:r>
            <a:endParaRPr lang="en-US"/>
          </a:p>
          <a:p>
            <a:endParaRPr lang="en-US" dirty="0">
              <a:cs typeface="Calibri"/>
            </a:endParaRPr>
          </a:p>
          <a:p>
            <a:r>
              <a:rPr lang="en-US" dirty="0">
                <a:cs typeface="Calibri"/>
              </a:rPr>
              <a:t>Let’s</a:t>
            </a:r>
            <a:r>
              <a:rPr lang="en-US" dirty="0"/>
              <a:t> introduce you to our team. I am Dr. Leigh Pate and serve as a Co-Investigator. I am an Associate Professor, board-certified FNP who utilizes telehealth in school-based centers and rural underserved populations. And I have Dr. Amy Dievendorf with me who is an associate professor here at the college and program director of the AGACNP program and has over 14 years experience as an Acute Care Nurse practitioner. She serves as the Co-PI on our grant along with </a:t>
            </a:r>
          </a:p>
          <a:p>
            <a:r>
              <a:rPr lang="en-US" dirty="0"/>
              <a:t>Dr. Shelli Gibbs who is an Associate Professor and Director of the FNP program here at the CON. She has 8 years of experience as a nurse practitioner providing primary care. We also have Dr. Robin Dawson, Co-</a:t>
            </a:r>
            <a:r>
              <a:rPr lang="en-US" dirty="0" err="1"/>
              <a:t>Invesitgator</a:t>
            </a:r>
            <a:r>
              <a:rPr lang="en-US" dirty="0"/>
              <a:t>. Associate Professor and Interim Associate Dean for Academics and Accreditation. She is a board-certified pediatric practitioner. Her current research focuses on the use of telehealth to facilitate the completion of at-home screening modalities among rural, minoritized populations.</a:t>
            </a:r>
          </a:p>
        </p:txBody>
      </p:sp>
      <p:sp>
        <p:nvSpPr>
          <p:cNvPr id="4" name="Slide Number Placeholder 3"/>
          <p:cNvSpPr>
            <a:spLocks noGrp="1"/>
          </p:cNvSpPr>
          <p:nvPr>
            <p:ph type="sldNum" sz="quarter" idx="5"/>
          </p:nvPr>
        </p:nvSpPr>
        <p:spPr/>
        <p:txBody>
          <a:bodyPr/>
          <a:lstStyle/>
          <a:p>
            <a:fld id="{5FA3E603-0EE4-3042-9661-047EB577E4A2}" type="slidenum">
              <a:rPr lang="en-US" smtClean="0"/>
              <a:t>3</a:t>
            </a:fld>
            <a:endParaRPr lang="en-US"/>
          </a:p>
        </p:txBody>
      </p:sp>
    </p:spTree>
    <p:extLst>
      <p:ext uri="{BB962C8B-B14F-4D97-AF65-F5344CB8AC3E}">
        <p14:creationId xmlns:p14="http://schemas.microsoft.com/office/powerpoint/2010/main" val="2255293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A3E603-0EE4-3042-9661-047EB577E4A2}" type="slidenum">
              <a:rPr lang="en-US" smtClean="0"/>
              <a:t>30</a:t>
            </a:fld>
            <a:endParaRPr lang="en-US"/>
          </a:p>
        </p:txBody>
      </p:sp>
    </p:spTree>
    <p:extLst>
      <p:ext uri="{BB962C8B-B14F-4D97-AF65-F5344CB8AC3E}">
        <p14:creationId xmlns:p14="http://schemas.microsoft.com/office/powerpoint/2010/main" val="511229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a:t>
            </a:r>
          </a:p>
          <a:p>
            <a:endParaRPr lang="en-US" dirty="0"/>
          </a:p>
          <a:p>
            <a:r>
              <a:rPr lang="en-US" dirty="0"/>
              <a:t> In addition to ourselves, our team is also comprised of an ad hoc committee consisting of 2 practice partner preceptors who work in telehealth delivery in their every day practice, a current NP DNP student, and a prelicensure honors student.  </a:t>
            </a:r>
          </a:p>
          <a:p>
            <a:endParaRPr lang="en-US"/>
          </a:p>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Brandon Boyd APRN, FNP-C</a:t>
            </a:r>
          </a:p>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Lexington Medical Center </a:t>
            </a:r>
          </a:p>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Columbia Medical Group</a:t>
            </a:r>
          </a:p>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Internal Medicine, Columbia, SC </a:t>
            </a:r>
          </a:p>
          <a:p>
            <a:endParaRPr lang="en-US"/>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Tara Smalls DNP, APRN, FNP-C, PMHNP-C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Oasis Physical Medicine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Columbia/Orangeburg, SC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Prisma Health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Community Health/Mobil Unit </a:t>
            </a:r>
          </a:p>
          <a:p>
            <a:pPr marL="0" marR="0">
              <a:spcBef>
                <a:spcPts val="0"/>
              </a:spcBef>
              <a:spcAft>
                <a:spcPts val="0"/>
              </a:spcAft>
            </a:pPr>
            <a:r>
              <a:rPr lang="en-US" sz="1800" dirty="0">
                <a:effectLst/>
                <a:latin typeface="Aptos"/>
                <a:ea typeface="Aptos" panose="020B0004020202020204" pitchFamily="34" charset="0"/>
                <a:cs typeface="Aptos" panose="020B0004020202020204" pitchFamily="34" charset="0"/>
              </a:rPr>
              <a:t>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Hannah Collins- DNP-FNP Student </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Katherine Jacobs- BSN Honor Student </a:t>
            </a:r>
          </a:p>
        </p:txBody>
      </p:sp>
      <p:sp>
        <p:nvSpPr>
          <p:cNvPr id="4" name="Slide Number Placeholder 3"/>
          <p:cNvSpPr>
            <a:spLocks noGrp="1"/>
          </p:cNvSpPr>
          <p:nvPr>
            <p:ph type="sldNum" sz="quarter" idx="5"/>
          </p:nvPr>
        </p:nvSpPr>
        <p:spPr/>
        <p:txBody>
          <a:bodyPr/>
          <a:lstStyle/>
          <a:p>
            <a:fld id="{5FA3E603-0EE4-3042-9661-047EB577E4A2}" type="slidenum">
              <a:rPr lang="en-US" smtClean="0"/>
              <a:t>4</a:t>
            </a:fld>
            <a:endParaRPr lang="en-US"/>
          </a:p>
        </p:txBody>
      </p:sp>
    </p:spTree>
    <p:extLst>
      <p:ext uri="{BB962C8B-B14F-4D97-AF65-F5344CB8AC3E}">
        <p14:creationId xmlns:p14="http://schemas.microsoft.com/office/powerpoint/2010/main" val="172107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a:t>
            </a:r>
          </a:p>
          <a:p>
            <a:endParaRPr lang="en-US" dirty="0"/>
          </a:p>
          <a:p>
            <a:r>
              <a:rPr lang="en-US" dirty="0"/>
              <a:t>As a nurse practitioner program, we have many different standards we abide by. these standards form the basis of which we teach and how we build our curriculum.  </a:t>
            </a:r>
          </a:p>
          <a:p>
            <a:endParaRPr lang="en-US"/>
          </a:p>
          <a:p>
            <a:r>
              <a:rPr lang="en-US" dirty="0"/>
              <a:t>CCNE is our accrediting body</a:t>
            </a:r>
          </a:p>
          <a:p>
            <a:endParaRPr lang="en-US"/>
          </a:p>
          <a:p>
            <a:r>
              <a:rPr lang="en-US" dirty="0"/>
              <a:t>Standards for quality nurse practitioner education- a report of the National Task Force on Quality nurse practitioner education (</a:t>
            </a:r>
            <a:r>
              <a:rPr lang="en-US" dirty="0" err="1"/>
              <a:t>nonpf</a:t>
            </a:r>
            <a:r>
              <a:rPr lang="en-US" dirty="0"/>
              <a:t> and </a:t>
            </a:r>
            <a:r>
              <a:rPr lang="en-US" dirty="0" err="1"/>
              <a:t>aacn</a:t>
            </a:r>
            <a:r>
              <a:rPr lang="en-US" dirty="0"/>
              <a:t>)</a:t>
            </a:r>
          </a:p>
          <a:p>
            <a:r>
              <a:rPr lang="en-US" dirty="0"/>
              <a:t>delineates national standards for the development and assessment of NP programs.</a:t>
            </a:r>
          </a:p>
          <a:p>
            <a:endParaRPr lang="en-US"/>
          </a:p>
          <a:p>
            <a:r>
              <a:rPr lang="en-US" dirty="0"/>
              <a:t>And multiple standards for our various NP specialty tracks, including Adult Gero Acute care, Family, and Psych mental health. </a:t>
            </a:r>
          </a:p>
          <a:p>
            <a:endParaRPr lang="en-US"/>
          </a:p>
          <a:p>
            <a:r>
              <a:rPr lang="en-US" dirty="0"/>
              <a:t>I’m sure each of your educational disciplines have standards and accrediting bodies that you need to consider when incorporating telehealth and virtual scenarios into your teaching plans. I’d encourage you to think about those bodies as we discuss our presentation today.</a:t>
            </a:r>
          </a:p>
          <a:p>
            <a:endParaRPr lang="en-US"/>
          </a:p>
          <a:p>
            <a:endParaRPr lang="en-US"/>
          </a:p>
        </p:txBody>
      </p:sp>
      <p:sp>
        <p:nvSpPr>
          <p:cNvPr id="4" name="Slide Number Placeholder 3"/>
          <p:cNvSpPr>
            <a:spLocks noGrp="1"/>
          </p:cNvSpPr>
          <p:nvPr>
            <p:ph type="sldNum" sz="quarter" idx="5"/>
          </p:nvPr>
        </p:nvSpPr>
        <p:spPr/>
        <p:txBody>
          <a:bodyPr/>
          <a:lstStyle/>
          <a:p>
            <a:fld id="{5FA3E603-0EE4-3042-9661-047EB577E4A2}" type="slidenum">
              <a:rPr lang="en-US" smtClean="0"/>
              <a:t>5</a:t>
            </a:fld>
            <a:endParaRPr lang="en-US"/>
          </a:p>
        </p:txBody>
      </p:sp>
    </p:spTree>
    <p:extLst>
      <p:ext uri="{BB962C8B-B14F-4D97-AF65-F5344CB8AC3E}">
        <p14:creationId xmlns:p14="http://schemas.microsoft.com/office/powerpoint/2010/main" val="2171668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AMY </a:t>
            </a:r>
          </a:p>
          <a:p>
            <a:pPr>
              <a:defRPr/>
            </a:pPr>
            <a:endParaRPr lang="en-US" dirty="0"/>
          </a:p>
          <a:p>
            <a:pPr>
              <a:defRPr/>
            </a:pPr>
            <a:r>
              <a:rPr lang="en-US" dirty="0"/>
              <a:t>Many of our courses with the CON, are delivered as asynchronous coupled with in-person immersions on campus. Given the current lifestyle and demographics of our students, it is challenging to require them to visit our campus often so we had to be creative to enhance our abilities to work directly with them in a controlled learning environment. </a:t>
            </a:r>
          </a:p>
          <a:p>
            <a:endParaRPr lang="en-US"/>
          </a:p>
        </p:txBody>
      </p:sp>
      <p:sp>
        <p:nvSpPr>
          <p:cNvPr id="4" name="Slide Number Placeholder 3"/>
          <p:cNvSpPr>
            <a:spLocks noGrp="1"/>
          </p:cNvSpPr>
          <p:nvPr>
            <p:ph type="sldNum" sz="quarter" idx="5"/>
          </p:nvPr>
        </p:nvSpPr>
        <p:spPr/>
        <p:txBody>
          <a:bodyPr/>
          <a:lstStyle/>
          <a:p>
            <a:fld id="{5FA3E603-0EE4-3042-9661-047EB577E4A2}" type="slidenum">
              <a:rPr lang="en-US" smtClean="0"/>
              <a:t>6</a:t>
            </a:fld>
            <a:endParaRPr lang="en-US"/>
          </a:p>
        </p:txBody>
      </p:sp>
    </p:spTree>
    <p:extLst>
      <p:ext uri="{BB962C8B-B14F-4D97-AF65-F5344CB8AC3E}">
        <p14:creationId xmlns:p14="http://schemas.microsoft.com/office/powerpoint/2010/main" val="3018018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endParaRPr lang="en-US" dirty="0"/>
          </a:p>
          <a:p>
            <a:r>
              <a:rPr lang="en-US" dirty="0"/>
              <a:t> So what is CBE?  AACN defines it as “A system of instruction, assessment, feedback, self-reflection, and academic reporting that is based on students demonstrating that they have learned the knowledge, attitudes, motivations, self-perceptions, and skills expected of them as they progress through their education”</a:t>
            </a:r>
          </a:p>
          <a:p>
            <a:endParaRPr lang="en-US"/>
          </a:p>
          <a:p>
            <a:r>
              <a:rPr lang="en-US" dirty="0"/>
              <a:t>The key here is that it is based on students DEMONSTRATION of a learned task.  </a:t>
            </a:r>
          </a:p>
          <a:p>
            <a:endParaRPr lang="en-US"/>
          </a:p>
          <a:p>
            <a:r>
              <a:rPr lang="en-US" dirty="0"/>
              <a:t>In CBE, students are the center of the learning experience and Performance expectations are clear.</a:t>
            </a:r>
          </a:p>
          <a:p>
            <a:endParaRPr lang="en-US"/>
          </a:p>
        </p:txBody>
      </p:sp>
      <p:sp>
        <p:nvSpPr>
          <p:cNvPr id="4" name="Slide Number Placeholder 3"/>
          <p:cNvSpPr>
            <a:spLocks noGrp="1"/>
          </p:cNvSpPr>
          <p:nvPr>
            <p:ph type="sldNum" sz="quarter" idx="5"/>
          </p:nvPr>
        </p:nvSpPr>
        <p:spPr/>
        <p:txBody>
          <a:bodyPr/>
          <a:lstStyle/>
          <a:p>
            <a:fld id="{5FA3E603-0EE4-3042-9661-047EB577E4A2}" type="slidenum">
              <a:rPr lang="en-US" smtClean="0"/>
              <a:t>7</a:t>
            </a:fld>
            <a:endParaRPr lang="en-US"/>
          </a:p>
        </p:txBody>
      </p:sp>
    </p:spTree>
    <p:extLst>
      <p:ext uri="{BB962C8B-B14F-4D97-AF65-F5344CB8AC3E}">
        <p14:creationId xmlns:p14="http://schemas.microsoft.com/office/powerpoint/2010/main" val="84506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endParaRPr lang="en-US" dirty="0"/>
          </a:p>
          <a:p>
            <a:r>
              <a:rPr lang="en-US" dirty="0"/>
              <a:t> So, as you can imagine, this drastic shift in the way we have always done things, to a more competency-based education posed a challenge.  How do we adjust our current curriculum to meet the requirements of the new competency based education and assessment? Well fortunately, our curriculum is in a good place to start with. We begin by creating a very detailed mapping grid to be able to see our course objectives and where they align with the new competencies and </a:t>
            </a:r>
            <a:r>
              <a:rPr lang="en-US" dirty="0" err="1"/>
              <a:t>subcompetencies</a:t>
            </a:r>
            <a:r>
              <a:rPr lang="en-US" dirty="0"/>
              <a:t>. We were then able to clearly see any holes, or places we currently aren’t meeting that are required guidelines.  In addition, we were able to listen to our community partners regarding readiness for practice upon graduation. This included improving critical thinking skills, communication, physical exam findings and documentation. </a:t>
            </a:r>
          </a:p>
        </p:txBody>
      </p:sp>
      <p:sp>
        <p:nvSpPr>
          <p:cNvPr id="4" name="Slide Number Placeholder 3"/>
          <p:cNvSpPr>
            <a:spLocks noGrp="1"/>
          </p:cNvSpPr>
          <p:nvPr>
            <p:ph type="sldNum" sz="quarter" idx="5"/>
          </p:nvPr>
        </p:nvSpPr>
        <p:spPr/>
        <p:txBody>
          <a:bodyPr/>
          <a:lstStyle/>
          <a:p>
            <a:fld id="{5FA3E603-0EE4-3042-9661-047EB577E4A2}" type="slidenum">
              <a:rPr lang="en-US" smtClean="0"/>
              <a:t>8</a:t>
            </a:fld>
            <a:endParaRPr lang="en-US"/>
          </a:p>
        </p:txBody>
      </p:sp>
    </p:spTree>
    <p:extLst>
      <p:ext uri="{BB962C8B-B14F-4D97-AF65-F5344CB8AC3E}">
        <p14:creationId xmlns:p14="http://schemas.microsoft.com/office/powerpoint/2010/main" val="2676726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a:t>
            </a:r>
          </a:p>
          <a:p>
            <a:endParaRPr lang="en-US" dirty="0"/>
          </a:p>
          <a:p>
            <a:r>
              <a:rPr lang="en-US" dirty="0"/>
              <a:t>What can we do about it?  We can look at the competencies or </a:t>
            </a:r>
            <a:r>
              <a:rPr lang="en-US" dirty="0" err="1"/>
              <a:t>subcompetencies</a:t>
            </a:r>
            <a:r>
              <a:rPr lang="en-US" dirty="0"/>
              <a:t> we currently aren’t meeting and create assignments or projects related to them, but one of the easiest ways to demonstrate a competency, is to actually see the students in action!  While a majority of this is done in the clinical setting, there are some things we as faculty members need to directly observe from our students . And remember, this isn’t just a one and done. The whole point of competency based education is to provide repetition of these skills, and the opportunity for the student to practice multiple times so that we can truly deem them “competent”.</a:t>
            </a:r>
          </a:p>
          <a:p>
            <a:endParaRPr lang="en-US"/>
          </a:p>
          <a:p>
            <a:endParaRPr lang="en-US"/>
          </a:p>
          <a:p>
            <a:r>
              <a:rPr lang="en-US" dirty="0"/>
              <a:t>On campus immersions are one option.  We currently bring the FNP students to campus for 3 total on campus immersions, each an average of 3 days long, and our AGACNP students come to campus for two immersions.  However, we are an online program, so further adding more required on campus immersions just isn’t feasible. It’s an increased cost to students as well as a significant time expenditure.  </a:t>
            </a:r>
          </a:p>
        </p:txBody>
      </p:sp>
      <p:sp>
        <p:nvSpPr>
          <p:cNvPr id="4" name="Slide Number Placeholder 3"/>
          <p:cNvSpPr>
            <a:spLocks noGrp="1"/>
          </p:cNvSpPr>
          <p:nvPr>
            <p:ph type="sldNum" sz="quarter" idx="5"/>
          </p:nvPr>
        </p:nvSpPr>
        <p:spPr/>
        <p:txBody>
          <a:bodyPr/>
          <a:lstStyle/>
          <a:p>
            <a:fld id="{5FA3E603-0EE4-3042-9661-047EB577E4A2}" type="slidenum">
              <a:rPr lang="en-US" smtClean="0"/>
              <a:t>9</a:t>
            </a:fld>
            <a:endParaRPr lang="en-US"/>
          </a:p>
        </p:txBody>
      </p:sp>
    </p:spTree>
    <p:extLst>
      <p:ext uri="{BB962C8B-B14F-4D97-AF65-F5344CB8AC3E}">
        <p14:creationId xmlns:p14="http://schemas.microsoft.com/office/powerpoint/2010/main" val="3814254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6703-D0F7-E745-A687-AC990D0C464C}"/>
              </a:ext>
            </a:extLst>
          </p:cNvPr>
          <p:cNvSpPr>
            <a:spLocks noGrp="1"/>
          </p:cNvSpPr>
          <p:nvPr>
            <p:ph type="ctrTitle" hasCustomPrompt="1"/>
          </p:nvPr>
        </p:nvSpPr>
        <p:spPr>
          <a:xfrm>
            <a:off x="1524000" y="734056"/>
            <a:ext cx="9144000" cy="2387600"/>
          </a:xfrm>
        </p:spPr>
        <p:txBody>
          <a:bodyPr anchor="b"/>
          <a:lstStyle>
            <a:lvl1pPr algn="ctr">
              <a:defRPr sz="6000">
                <a:latin typeface="Impact" panose="020B080603090205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1E6FFF2-58E4-794E-892D-6FF45321C2C0}"/>
              </a:ext>
            </a:extLst>
          </p:cNvPr>
          <p:cNvSpPr>
            <a:spLocks noGrp="1"/>
          </p:cNvSpPr>
          <p:nvPr>
            <p:ph type="subTitle" idx="1"/>
          </p:nvPr>
        </p:nvSpPr>
        <p:spPr>
          <a:xfrm>
            <a:off x="1524000" y="33139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1BA7C03E-EF71-2C40-9E45-BF08314EE5F1}"/>
              </a:ext>
            </a:extLst>
          </p:cNvPr>
          <p:cNvSpPr>
            <a:spLocks noGrp="1"/>
          </p:cNvSpPr>
          <p:nvPr>
            <p:ph type="sldNum" sz="quarter" idx="12"/>
          </p:nvPr>
        </p:nvSpPr>
        <p:spPr>
          <a:xfrm>
            <a:off x="838200" y="5991633"/>
            <a:ext cx="2587831" cy="365125"/>
          </a:xfrm>
        </p:spPr>
        <p:txBody>
          <a:bodyPr/>
          <a:lstStyle/>
          <a:p>
            <a:fld id="{B4E9AFF7-6653-6A4D-A979-64D2F5BECA26}" type="slidenum">
              <a:rPr lang="en-US" smtClean="0"/>
              <a:t>‹#›</a:t>
            </a:fld>
            <a:endParaRPr lang="en-US"/>
          </a:p>
        </p:txBody>
      </p:sp>
      <p:pic>
        <p:nvPicPr>
          <p:cNvPr id="7" name="Picture 6">
            <a:extLst>
              <a:ext uri="{FF2B5EF4-FFF2-40B4-BE49-F238E27FC236}">
                <a16:creationId xmlns:a16="http://schemas.microsoft.com/office/drawing/2014/main" id="{2864F0D0-2F2D-9149-B1D9-FB514D770517}"/>
              </a:ext>
            </a:extLst>
          </p:cNvPr>
          <p:cNvPicPr>
            <a:picLocks noChangeAspect="1"/>
          </p:cNvPicPr>
          <p:nvPr userDrawn="1"/>
        </p:nvPicPr>
        <p:blipFill>
          <a:blip r:embed="rId2"/>
          <a:srcRect/>
          <a:stretch/>
        </p:blipFill>
        <p:spPr>
          <a:xfrm>
            <a:off x="4764823" y="4648414"/>
            <a:ext cx="2662354" cy="1708344"/>
          </a:xfrm>
          <a:prstGeom prst="rect">
            <a:avLst/>
          </a:prstGeom>
        </p:spPr>
      </p:pic>
    </p:spTree>
    <p:extLst>
      <p:ext uri="{BB962C8B-B14F-4D97-AF65-F5344CB8AC3E}">
        <p14:creationId xmlns:p14="http://schemas.microsoft.com/office/powerpoint/2010/main" val="295740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hasCustomPrompt="1"/>
          </p:nvPr>
        </p:nvSpPr>
        <p:spPr>
          <a:xfrm>
            <a:off x="831850" y="1656521"/>
            <a:ext cx="10515600" cy="2187986"/>
          </a:xfrm>
        </p:spPr>
        <p:txBody>
          <a:bodyPr anchor="t"/>
          <a:lstStyle>
            <a:lvl1pPr algn="ctr">
              <a:defRPr sz="6000">
                <a:solidFill>
                  <a:schemeClr val="bg1"/>
                </a:solidFill>
              </a:defRPr>
            </a:lvl1pPr>
          </a:lstStyle>
          <a:p>
            <a:r>
              <a:rPr lang="en-US"/>
              <a:t>Conclusion</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hasCustomPrompt="1"/>
          </p:nvPr>
        </p:nvSpPr>
        <p:spPr>
          <a:xfrm>
            <a:off x="831850" y="4867949"/>
            <a:ext cx="5493794" cy="1500187"/>
          </a:xfrm>
        </p:spPr>
        <p:txBody>
          <a:bodyPr anchor="b"/>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a:p>
            <a:pPr lvl="0"/>
            <a:r>
              <a:rPr lang="en-US"/>
              <a:t>Title</a:t>
            </a:r>
          </a:p>
          <a:p>
            <a:pPr lvl="0"/>
            <a:r>
              <a:rPr lang="en-US"/>
              <a:t>Email</a:t>
            </a:r>
          </a:p>
        </p:txBody>
      </p:sp>
      <p:pic>
        <p:nvPicPr>
          <p:cNvPr id="5" name="Picture 4">
            <a:extLst>
              <a:ext uri="{FF2B5EF4-FFF2-40B4-BE49-F238E27FC236}">
                <a16:creationId xmlns:a16="http://schemas.microsoft.com/office/drawing/2014/main" id="{04623660-3E32-824C-8D0A-80682324F964}"/>
              </a:ext>
            </a:extLst>
          </p:cNvPr>
          <p:cNvPicPr>
            <a:picLocks noChangeAspect="1"/>
          </p:cNvPicPr>
          <p:nvPr userDrawn="1"/>
        </p:nvPicPr>
        <p:blipFill>
          <a:blip r:embed="rId3"/>
          <a:srcRect/>
          <a:stretch/>
        </p:blipFill>
        <p:spPr>
          <a:xfrm>
            <a:off x="7480812" y="5682336"/>
            <a:ext cx="4229100" cy="685800"/>
          </a:xfrm>
          <a:prstGeom prst="rect">
            <a:avLst/>
          </a:prstGeom>
        </p:spPr>
      </p:pic>
    </p:spTree>
    <p:extLst>
      <p:ext uri="{BB962C8B-B14F-4D97-AF65-F5344CB8AC3E}">
        <p14:creationId xmlns:p14="http://schemas.microsoft.com/office/powerpoint/2010/main" val="371777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ED37-4F17-3341-80DD-6302FD9C0346}"/>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56E732-1F86-874D-B35F-F0D15E08E9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2C13372-CC48-6246-83C0-B536F3DC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CF31-8755-3E42-B89A-9D67D96D7102}"/>
              </a:ext>
            </a:extLst>
          </p:cNvPr>
          <p:cNvSpPr>
            <a:spLocks noGrp="1"/>
          </p:cNvSpPr>
          <p:nvPr>
            <p:ph type="sldNum" sz="quarter" idx="12"/>
          </p:nvPr>
        </p:nvSpPr>
        <p:spPr>
          <a:xfrm>
            <a:off x="838200" y="6004323"/>
            <a:ext cx="2635332"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0676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p:nvPr>
        </p:nvSpPr>
        <p:spPr>
          <a:xfrm>
            <a:off x="831850" y="4589463"/>
            <a:ext cx="10515600" cy="12017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7ADC64B-5CD5-7341-B6E0-9B4F677F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18467-A91D-B840-9781-A402C93E7E3A}"/>
              </a:ext>
            </a:extLst>
          </p:cNvPr>
          <p:cNvSpPr>
            <a:spLocks noGrp="1"/>
          </p:cNvSpPr>
          <p:nvPr>
            <p:ph type="sldNum" sz="quarter" idx="12"/>
          </p:nvPr>
        </p:nvSpPr>
        <p:spPr>
          <a:xfrm>
            <a:off x="838200" y="6004322"/>
            <a:ext cx="2665021"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88401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C8D6-6BCB-BD4B-B6E0-92A778004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4099C-8353-F44E-8406-26AC07974CEE}"/>
              </a:ext>
            </a:extLst>
          </p:cNvPr>
          <p:cNvSpPr>
            <a:spLocks noGrp="1"/>
          </p:cNvSpPr>
          <p:nvPr>
            <p:ph sz="half" idx="1"/>
          </p:nvPr>
        </p:nvSpPr>
        <p:spPr>
          <a:xfrm>
            <a:off x="838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8CC49-08EF-8048-B6B2-BC247008F046}"/>
              </a:ext>
            </a:extLst>
          </p:cNvPr>
          <p:cNvSpPr>
            <a:spLocks noGrp="1"/>
          </p:cNvSpPr>
          <p:nvPr>
            <p:ph sz="half" idx="2"/>
          </p:nvPr>
        </p:nvSpPr>
        <p:spPr>
          <a:xfrm>
            <a:off x="6172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2CCBEF1-4544-884E-86EB-537413909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7F880-2CCE-9044-8CE8-A7CF47CE5236}"/>
              </a:ext>
            </a:extLst>
          </p:cNvPr>
          <p:cNvSpPr>
            <a:spLocks noGrp="1"/>
          </p:cNvSpPr>
          <p:nvPr>
            <p:ph type="sldNum" sz="quarter" idx="12"/>
          </p:nvPr>
        </p:nvSpPr>
        <p:spPr>
          <a:xfrm>
            <a:off x="838200" y="6004323"/>
            <a:ext cx="2688771"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52453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E802-B46A-204D-94D4-E50D913AE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7812B-2A55-D049-A1C2-A4C973ACA5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58766B-6B24-3B45-B55F-3D85F881F93D}"/>
              </a:ext>
            </a:extLst>
          </p:cNvPr>
          <p:cNvSpPr>
            <a:spLocks noGrp="1"/>
          </p:cNvSpPr>
          <p:nvPr>
            <p:ph sz="half" idx="2"/>
          </p:nvPr>
        </p:nvSpPr>
        <p:spPr>
          <a:xfrm>
            <a:off x="839788" y="2505075"/>
            <a:ext cx="5157787"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7F728-2418-1540-9191-5FDFA36D8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948585-BFC1-9148-A0B5-07C83C2F21BA}"/>
              </a:ext>
            </a:extLst>
          </p:cNvPr>
          <p:cNvSpPr>
            <a:spLocks noGrp="1"/>
          </p:cNvSpPr>
          <p:nvPr>
            <p:ph sz="quarter" idx="4"/>
          </p:nvPr>
        </p:nvSpPr>
        <p:spPr>
          <a:xfrm>
            <a:off x="6172200" y="2505075"/>
            <a:ext cx="5183188"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D1371BF-1A9F-5641-95DB-6C0FE67BBB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121846-D4EB-5949-B8F3-E40099164899}"/>
              </a:ext>
            </a:extLst>
          </p:cNvPr>
          <p:cNvSpPr>
            <a:spLocks noGrp="1"/>
          </p:cNvSpPr>
          <p:nvPr>
            <p:ph type="sldNum" sz="quarter" idx="12"/>
          </p:nvPr>
        </p:nvSpPr>
        <p:spPr>
          <a:xfrm>
            <a:off x="838200" y="6004323"/>
            <a:ext cx="2682834"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16458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9A27-C210-CF48-97F8-943B5EBAC6E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85EC86A-0D15-764F-AA81-41016E208E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33FAA-B5EA-C54D-A18B-17F16CA5F110}"/>
              </a:ext>
            </a:extLst>
          </p:cNvPr>
          <p:cNvSpPr>
            <a:spLocks noGrp="1"/>
          </p:cNvSpPr>
          <p:nvPr>
            <p:ph type="sldNum" sz="quarter" idx="12"/>
          </p:nvPr>
        </p:nvSpPr>
        <p:spPr>
          <a:xfrm>
            <a:off x="838200" y="6005974"/>
            <a:ext cx="2670958"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97122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3B2E2CA-E934-9A4C-8567-2F248769C6FE}"/>
              </a:ext>
            </a:extLst>
          </p:cNvPr>
          <p:cNvSpPr>
            <a:spLocks noGrp="1"/>
          </p:cNvSpPr>
          <p:nvPr>
            <p:ph type="title"/>
          </p:nvPr>
        </p:nvSpPr>
        <p:spPr>
          <a:xfrm>
            <a:off x="0" y="-1488727"/>
            <a:ext cx="10515600"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7AE991BC-E157-B340-860E-81A4EBD04B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6805CF-1707-5749-8109-20FA44953EE0}"/>
              </a:ext>
            </a:extLst>
          </p:cNvPr>
          <p:cNvSpPr>
            <a:spLocks noGrp="1"/>
          </p:cNvSpPr>
          <p:nvPr>
            <p:ph type="sldNum" sz="quarter" idx="12"/>
          </p:nvPr>
        </p:nvSpPr>
        <p:spPr>
          <a:xfrm>
            <a:off x="838200" y="6004322"/>
            <a:ext cx="2605644"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69474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54A1-6207-5141-AAB1-9A7630DA9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39F95B-0887-9F4F-BA1C-0B9CBE5AE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6515B1-8A32-AB43-82F2-51A60BC2E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FC3D973-68F9-5B46-A3D8-B7AF20B00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A68CE-A588-FE4D-9C1E-5BE4A1A82F81}"/>
              </a:ext>
            </a:extLst>
          </p:cNvPr>
          <p:cNvSpPr>
            <a:spLocks noGrp="1"/>
          </p:cNvSpPr>
          <p:nvPr>
            <p:ph type="sldNum" sz="quarter" idx="12"/>
          </p:nvPr>
        </p:nvSpPr>
        <p:spPr>
          <a:xfrm>
            <a:off x="838200" y="6004323"/>
            <a:ext cx="2670958"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94833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5185-7056-B946-8F27-7890BB2A34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0AF3B6-3151-9346-B00D-EBED7ED75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5EF208-3C62-3840-A816-A69F27E0B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B0C1DD0-6624-6048-953E-41055A0D3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C492C-9027-2B43-9637-56046A0631C2}"/>
              </a:ext>
            </a:extLst>
          </p:cNvPr>
          <p:cNvSpPr>
            <a:spLocks noGrp="1"/>
          </p:cNvSpPr>
          <p:nvPr>
            <p:ph type="sldNum" sz="quarter" idx="12"/>
          </p:nvPr>
        </p:nvSpPr>
        <p:spPr>
          <a:xfrm>
            <a:off x="838200" y="6004323"/>
            <a:ext cx="2676896"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12840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BC199-4655-F541-83EE-721E1D086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445D78-BC86-6C4A-8173-07BC8BF4F06C}"/>
              </a:ext>
            </a:extLst>
          </p:cNvPr>
          <p:cNvSpPr>
            <a:spLocks noGrp="1"/>
          </p:cNvSpPr>
          <p:nvPr>
            <p:ph type="body" idx="1"/>
          </p:nvPr>
        </p:nvSpPr>
        <p:spPr>
          <a:xfrm>
            <a:off x="838200" y="1825625"/>
            <a:ext cx="10515600" cy="3992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989E362-4DC4-BA42-AD46-DCFCBF72CE19}"/>
              </a:ext>
            </a:extLst>
          </p:cNvPr>
          <p:cNvSpPr>
            <a:spLocks noGrp="1"/>
          </p:cNvSpPr>
          <p:nvPr>
            <p:ph type="ftr" sz="quarter" idx="3"/>
          </p:nvPr>
        </p:nvSpPr>
        <p:spPr>
          <a:xfrm>
            <a:off x="4038600" y="600432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5AB465-CD1B-7A41-8A74-7F4A07B23239}"/>
              </a:ext>
            </a:extLst>
          </p:cNvPr>
          <p:cNvSpPr>
            <a:spLocks noGrp="1"/>
          </p:cNvSpPr>
          <p:nvPr>
            <p:ph type="sldNum" sz="quarter" idx="4"/>
          </p:nvPr>
        </p:nvSpPr>
        <p:spPr>
          <a:xfrm>
            <a:off x="838200" y="600432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9AFF7-6653-6A4D-A979-64D2F5BECA26}" type="slidenum">
              <a:rPr lang="en-US" smtClean="0"/>
              <a:pPr/>
              <a:t>‹#›</a:t>
            </a:fld>
            <a:endParaRPr lang="en-US"/>
          </a:p>
        </p:txBody>
      </p:sp>
      <p:pic>
        <p:nvPicPr>
          <p:cNvPr id="12" name="Picture 11">
            <a:extLst>
              <a:ext uri="{FF2B5EF4-FFF2-40B4-BE49-F238E27FC236}">
                <a16:creationId xmlns:a16="http://schemas.microsoft.com/office/drawing/2014/main" id="{A07642C0-D5E8-D54B-BAD4-CC14D5938BA1}"/>
              </a:ext>
            </a:extLst>
          </p:cNvPr>
          <p:cNvPicPr>
            <a:picLocks noChangeAspect="1"/>
          </p:cNvPicPr>
          <p:nvPr userDrawn="1"/>
        </p:nvPicPr>
        <p:blipFill>
          <a:blip r:embed="rId13"/>
          <a:srcRect/>
          <a:stretch/>
        </p:blipFill>
        <p:spPr>
          <a:xfrm>
            <a:off x="8610600" y="5970985"/>
            <a:ext cx="2951480" cy="462280"/>
          </a:xfrm>
          <a:prstGeom prst="rect">
            <a:avLst/>
          </a:prstGeom>
        </p:spPr>
      </p:pic>
    </p:spTree>
    <p:extLst>
      <p:ext uri="{BB962C8B-B14F-4D97-AF65-F5344CB8AC3E}">
        <p14:creationId xmlns:p14="http://schemas.microsoft.com/office/powerpoint/2010/main" val="2207130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cap="all" baseline="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telehealtheducation-ctier.com/wp-content/uploads/Attachment-I-Simulation-Checklist.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telehealtheducation-ctier.com/national-telehealth-toolkit-for-educator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doi.org/10.2196/27877"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LBPate9@mailbox.sc.edu"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hyperlink" Target="mailto:adievend@sc.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pxfuel.com/en/free-photo-epbx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F9F61-B891-3944-9E22-503B0C38A722}"/>
              </a:ext>
            </a:extLst>
          </p:cNvPr>
          <p:cNvSpPr>
            <a:spLocks noGrp="1"/>
          </p:cNvSpPr>
          <p:nvPr>
            <p:ph type="title"/>
          </p:nvPr>
        </p:nvSpPr>
        <p:spPr>
          <a:xfrm>
            <a:off x="831850" y="842168"/>
            <a:ext cx="10515600" cy="2852737"/>
          </a:xfrm>
        </p:spPr>
        <p:txBody>
          <a:bodyPr anchor="b">
            <a:normAutofit/>
          </a:bodyPr>
          <a:lstStyle/>
          <a:p>
            <a:r>
              <a:rPr lang="en-US" sz="4700" dirty="0">
                <a:latin typeface="Impact"/>
              </a:rPr>
              <a:t>Integrating Creative Telehealth Simulations to Meet Advanced Practice Competencies</a:t>
            </a:r>
          </a:p>
        </p:txBody>
      </p:sp>
      <p:sp>
        <p:nvSpPr>
          <p:cNvPr id="3" name="Subtitle 2">
            <a:extLst>
              <a:ext uri="{FF2B5EF4-FFF2-40B4-BE49-F238E27FC236}">
                <a16:creationId xmlns:a16="http://schemas.microsoft.com/office/drawing/2014/main" id="{8B96A461-863C-424F-BAE7-45F2ACA74C3E}"/>
              </a:ext>
            </a:extLst>
          </p:cNvPr>
          <p:cNvSpPr>
            <a:spLocks noGrp="1"/>
          </p:cNvSpPr>
          <p:nvPr>
            <p:ph type="body" idx="1"/>
          </p:nvPr>
        </p:nvSpPr>
        <p:spPr>
          <a:xfrm>
            <a:off x="831850" y="4589463"/>
            <a:ext cx="10515600" cy="1201737"/>
          </a:xfrm>
        </p:spPr>
        <p:txBody>
          <a:bodyPr vert="horz" lIns="91440" tIns="45720" rIns="91440" bIns="45720" rtlCol="0" anchor="t">
            <a:normAutofit fontScale="92500" lnSpcReduction="10000"/>
          </a:bodyPr>
          <a:lstStyle/>
          <a:p>
            <a:r>
              <a:rPr lang="en-US" sz="1500" dirty="0">
                <a:cs typeface="Arial"/>
              </a:rPr>
              <a:t>Leigh Pate, DNP, APRN, FNP-BC</a:t>
            </a:r>
          </a:p>
          <a:p>
            <a:r>
              <a:rPr lang="en-US" sz="1500" dirty="0"/>
              <a:t>Amy Dievendorf, DNP, APRN, FNP-BC, AGACNP-BC </a:t>
            </a:r>
            <a:endParaRPr lang="en-US" sz="1500" dirty="0">
              <a:cs typeface="Arial"/>
            </a:endParaRPr>
          </a:p>
          <a:p>
            <a:r>
              <a:rPr lang="en-US" sz="1500" dirty="0"/>
              <a:t>Shelli Gibbs, DNP, APRN, FNP-BC </a:t>
            </a:r>
            <a:endParaRPr lang="en-US" sz="1500">
              <a:cs typeface="Arial"/>
            </a:endParaRPr>
          </a:p>
          <a:p>
            <a:r>
              <a:rPr lang="en-US" sz="1500" dirty="0"/>
              <a:t>Robin Dawson, PhD, APRN, CPNP-PC, FAAN</a:t>
            </a:r>
            <a:endParaRPr lang="en-US" sz="1500" dirty="0">
              <a:cs typeface="Arial"/>
            </a:endParaRPr>
          </a:p>
          <a:p>
            <a:endParaRPr lang="en-US" sz="1300"/>
          </a:p>
        </p:txBody>
      </p:sp>
    </p:spTree>
    <p:extLst>
      <p:ext uri="{BB962C8B-B14F-4D97-AF65-F5344CB8AC3E}">
        <p14:creationId xmlns:p14="http://schemas.microsoft.com/office/powerpoint/2010/main" val="358700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628A-12A7-91A2-A371-5420241D4008}"/>
              </a:ext>
            </a:extLst>
          </p:cNvPr>
          <p:cNvSpPr>
            <a:spLocks noGrp="1"/>
          </p:cNvSpPr>
          <p:nvPr>
            <p:ph type="title"/>
          </p:nvPr>
        </p:nvSpPr>
        <p:spPr>
          <a:xfrm>
            <a:off x="838200" y="365125"/>
            <a:ext cx="10515600" cy="1325563"/>
          </a:xfrm>
        </p:spPr>
        <p:txBody>
          <a:bodyPr anchor="ctr">
            <a:normAutofit/>
          </a:bodyPr>
          <a:lstStyle/>
          <a:p>
            <a:r>
              <a:rPr lang="en-US"/>
              <a:t>Why Telehealth?</a:t>
            </a:r>
          </a:p>
        </p:txBody>
      </p:sp>
      <p:sp>
        <p:nvSpPr>
          <p:cNvPr id="3079" name="Content Placeholder 2">
            <a:extLst>
              <a:ext uri="{FF2B5EF4-FFF2-40B4-BE49-F238E27FC236}">
                <a16:creationId xmlns:a16="http://schemas.microsoft.com/office/drawing/2014/main" id="{637E35B7-3428-EC11-ECEA-06816F7521C0}"/>
              </a:ext>
            </a:extLst>
          </p:cNvPr>
          <p:cNvSpPr>
            <a:spLocks noGrp="1"/>
          </p:cNvSpPr>
          <p:nvPr>
            <p:ph sz="half" idx="1"/>
          </p:nvPr>
        </p:nvSpPr>
        <p:spPr>
          <a:xfrm>
            <a:off x="838200" y="1825625"/>
            <a:ext cx="5181600" cy="4043761"/>
          </a:xfrm>
        </p:spPr>
        <p:txBody>
          <a:bodyPr/>
          <a:lstStyle/>
          <a:p>
            <a:r>
              <a:rPr lang="en-US"/>
              <a:t>Demonstration of competencies without increasing required on-campus time</a:t>
            </a:r>
          </a:p>
          <a:p>
            <a:r>
              <a:rPr lang="en-US"/>
              <a:t>Perform full physical exam on SP</a:t>
            </a:r>
          </a:p>
          <a:p>
            <a:r>
              <a:rPr lang="en-US"/>
              <a:t>Increased opportunities to assess practice readiness</a:t>
            </a:r>
          </a:p>
        </p:txBody>
      </p:sp>
      <p:pic>
        <p:nvPicPr>
          <p:cNvPr id="3074" name="Picture 2" descr="Taking Notes During Her Virtual Consult Stock Photo - Download ...">
            <a:extLst>
              <a:ext uri="{FF2B5EF4-FFF2-40B4-BE49-F238E27FC236}">
                <a16:creationId xmlns:a16="http://schemas.microsoft.com/office/drawing/2014/main" id="{544EA15E-DEFA-71FE-CFCC-C9E61BEDBFAF}"/>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8953" r="-2" b="-2"/>
          <a:stretch/>
        </p:blipFill>
        <p:spPr bwMode="auto">
          <a:xfrm>
            <a:off x="6172200" y="1825625"/>
            <a:ext cx="5181600" cy="4043761"/>
          </a:xfrm>
          <a:prstGeom prst="rect">
            <a:avLst/>
          </a:prstGeom>
          <a:solidFill>
            <a:srgbClr val="FFFFFF"/>
          </a:solidFill>
        </p:spPr>
      </p:pic>
    </p:spTree>
    <p:extLst>
      <p:ext uri="{BB962C8B-B14F-4D97-AF65-F5344CB8AC3E}">
        <p14:creationId xmlns:p14="http://schemas.microsoft.com/office/powerpoint/2010/main" val="1592318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B363-3D30-C250-828E-5DD1926E8111}"/>
              </a:ext>
            </a:extLst>
          </p:cNvPr>
          <p:cNvSpPr>
            <a:spLocks noGrp="1"/>
          </p:cNvSpPr>
          <p:nvPr>
            <p:ph type="title"/>
          </p:nvPr>
        </p:nvSpPr>
        <p:spPr>
          <a:xfrm>
            <a:off x="1143000" y="990599"/>
            <a:ext cx="9906000" cy="685800"/>
          </a:xfrm>
        </p:spPr>
        <p:txBody>
          <a:bodyPr anchor="t">
            <a:normAutofit/>
          </a:bodyPr>
          <a:lstStyle/>
          <a:p>
            <a:r>
              <a:rPr lang="en-US" sz="4000"/>
              <a:t>Methods</a:t>
            </a:r>
          </a:p>
        </p:txBody>
      </p:sp>
      <p:graphicFrame>
        <p:nvGraphicFramePr>
          <p:cNvPr id="18" name="Content Placeholder 2">
            <a:extLst>
              <a:ext uri="{FF2B5EF4-FFF2-40B4-BE49-F238E27FC236}">
                <a16:creationId xmlns:a16="http://schemas.microsoft.com/office/drawing/2014/main" id="{8BA50891-DECA-24BA-433A-6B423FEA6208}"/>
              </a:ext>
            </a:extLst>
          </p:cNvPr>
          <p:cNvGraphicFramePr>
            <a:graphicFrameLocks noGrp="1"/>
          </p:cNvGraphicFramePr>
          <p:nvPr>
            <p:ph idx="1"/>
            <p:extLst>
              <p:ext uri="{D42A27DB-BD31-4B8C-83A1-F6EECF244321}">
                <p14:modId xmlns:p14="http://schemas.microsoft.com/office/powerpoint/2010/main" val="4129017139"/>
              </p:ext>
            </p:extLst>
          </p:nvPr>
        </p:nvGraphicFramePr>
        <p:xfrm>
          <a:off x="685800" y="1781628"/>
          <a:ext cx="10820400" cy="373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4578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F41F-0BC0-131E-2E42-94FD2320D9B7}"/>
              </a:ext>
            </a:extLst>
          </p:cNvPr>
          <p:cNvSpPr>
            <a:spLocks noGrp="1"/>
          </p:cNvSpPr>
          <p:nvPr>
            <p:ph type="title"/>
          </p:nvPr>
        </p:nvSpPr>
        <p:spPr>
          <a:xfrm>
            <a:off x="655320" y="429030"/>
            <a:ext cx="2834640" cy="5457589"/>
          </a:xfrm>
        </p:spPr>
        <p:txBody>
          <a:bodyPr anchor="ctr">
            <a:normAutofit/>
          </a:bodyPr>
          <a:lstStyle/>
          <a:p>
            <a:r>
              <a:rPr lang="en-US" sz="4000"/>
              <a:t>Steps</a:t>
            </a:r>
          </a:p>
        </p:txBody>
      </p:sp>
      <p:graphicFrame>
        <p:nvGraphicFramePr>
          <p:cNvPr id="4" name="Content Placeholder 3">
            <a:extLst>
              <a:ext uri="{FF2B5EF4-FFF2-40B4-BE49-F238E27FC236}">
                <a16:creationId xmlns:a16="http://schemas.microsoft.com/office/drawing/2014/main" id="{79F090FC-ABDD-BCE6-1ED7-D8886D6F4815}"/>
              </a:ext>
            </a:extLst>
          </p:cNvPr>
          <p:cNvGraphicFramePr>
            <a:graphicFrameLocks noGrp="1"/>
          </p:cNvGraphicFramePr>
          <p:nvPr>
            <p:ph idx="1"/>
            <p:extLst>
              <p:ext uri="{D42A27DB-BD31-4B8C-83A1-F6EECF244321}">
                <p14:modId xmlns:p14="http://schemas.microsoft.com/office/powerpoint/2010/main" val="1434292714"/>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6764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4D84-AB04-BB18-6CCE-5BFB065A151C}"/>
              </a:ext>
            </a:extLst>
          </p:cNvPr>
          <p:cNvSpPr>
            <a:spLocks noGrp="1"/>
          </p:cNvSpPr>
          <p:nvPr>
            <p:ph type="title"/>
          </p:nvPr>
        </p:nvSpPr>
        <p:spPr/>
        <p:txBody>
          <a:bodyPr/>
          <a:lstStyle/>
          <a:p>
            <a:pPr algn="ctr"/>
            <a:r>
              <a:rPr lang="en-US">
                <a:latin typeface="Impact"/>
              </a:rPr>
              <a:t>Any Questions so far?</a:t>
            </a:r>
            <a:endParaRPr lang="en-US"/>
          </a:p>
        </p:txBody>
      </p:sp>
      <p:pic>
        <p:nvPicPr>
          <p:cNvPr id="5" name="Content Placeholder 4" descr="Person in telemedicine call">
            <a:extLst>
              <a:ext uri="{FF2B5EF4-FFF2-40B4-BE49-F238E27FC236}">
                <a16:creationId xmlns:a16="http://schemas.microsoft.com/office/drawing/2014/main" id="{8E7FABF1-8C41-3D9C-50FA-451472C21EBD}"/>
              </a:ext>
            </a:extLst>
          </p:cNvPr>
          <p:cNvPicPr>
            <a:picLocks noGrp="1" noChangeAspect="1"/>
          </p:cNvPicPr>
          <p:nvPr>
            <p:ph idx="4294967295"/>
          </p:nvPr>
        </p:nvPicPr>
        <p:blipFill>
          <a:blip r:embed="rId3">
            <a:alphaModFix amt="11000"/>
          </a:blip>
          <a:stretch>
            <a:fillRect/>
          </a:stretch>
        </p:blipFill>
        <p:spPr>
          <a:xfrm>
            <a:off x="221081" y="165602"/>
            <a:ext cx="11763375" cy="6534150"/>
          </a:xfrm>
          <a:effectLst>
            <a:outerShdw blurRad="50800" dist="50800" dir="5400000" algn="ctr" rotWithShape="0">
              <a:srgbClr val="000000">
                <a:alpha val="55000"/>
              </a:srgbClr>
            </a:outerShdw>
          </a:effectLst>
        </p:spPr>
      </p:pic>
    </p:spTree>
    <p:extLst>
      <p:ext uri="{BB962C8B-B14F-4D97-AF65-F5344CB8AC3E}">
        <p14:creationId xmlns:p14="http://schemas.microsoft.com/office/powerpoint/2010/main" val="1439203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DCB57-D142-276B-20B9-1B8AF848ED32}"/>
              </a:ext>
            </a:extLst>
          </p:cNvPr>
          <p:cNvSpPr>
            <a:spLocks noGrp="1"/>
          </p:cNvSpPr>
          <p:nvPr>
            <p:ph type="title"/>
          </p:nvPr>
        </p:nvSpPr>
        <p:spPr>
          <a:xfrm>
            <a:off x="838200" y="365125"/>
            <a:ext cx="10515600" cy="1325563"/>
          </a:xfrm>
        </p:spPr>
        <p:txBody>
          <a:bodyPr anchor="ctr">
            <a:normAutofit/>
          </a:bodyPr>
          <a:lstStyle/>
          <a:p>
            <a:r>
              <a:rPr lang="en-US"/>
              <a:t>Scenario </a:t>
            </a:r>
          </a:p>
        </p:txBody>
      </p:sp>
      <p:sp>
        <p:nvSpPr>
          <p:cNvPr id="3" name="Content Placeholder 2">
            <a:extLst>
              <a:ext uri="{FF2B5EF4-FFF2-40B4-BE49-F238E27FC236}">
                <a16:creationId xmlns:a16="http://schemas.microsoft.com/office/drawing/2014/main" id="{67966BBB-F888-4CAF-AD5D-6FE7079A3BE9}"/>
              </a:ext>
            </a:extLst>
          </p:cNvPr>
          <p:cNvSpPr>
            <a:spLocks noGrp="1"/>
          </p:cNvSpPr>
          <p:nvPr>
            <p:ph sz="half" idx="1"/>
          </p:nvPr>
        </p:nvSpPr>
        <p:spPr>
          <a:xfrm>
            <a:off x="838200" y="1732047"/>
            <a:ext cx="6932863" cy="4137339"/>
          </a:xfrm>
        </p:spPr>
        <p:txBody>
          <a:bodyPr vert="horz" lIns="91440" tIns="45720" rIns="91440" bIns="45720" rtlCol="0" anchor="t">
            <a:noAutofit/>
          </a:bodyPr>
          <a:lstStyle/>
          <a:p>
            <a:r>
              <a:rPr lang="en-US" sz="2000" dirty="0">
                <a:effectLst/>
              </a:rPr>
              <a:t>FNP students engaged with </a:t>
            </a:r>
            <a:r>
              <a:rPr lang="en-US" sz="2000" dirty="0"/>
              <a:t>a standardized patient physically located in a rurally located primary care clinic via telehealth. </a:t>
            </a:r>
            <a:endParaRPr lang="en-US" sz="2000">
              <a:cs typeface="Arial"/>
            </a:endParaRPr>
          </a:p>
          <a:p>
            <a:r>
              <a:rPr lang="en-US" sz="2000" dirty="0">
                <a:effectLst/>
              </a:rPr>
              <a:t>The FNP student conducted a full exam using the peripherals. </a:t>
            </a:r>
            <a:endParaRPr lang="en-US" sz="2000">
              <a:effectLst/>
              <a:cs typeface="Arial"/>
            </a:endParaRPr>
          </a:p>
          <a:p>
            <a:r>
              <a:rPr lang="en-US" sz="2000" dirty="0"/>
              <a:t>There were 2 C</a:t>
            </a:r>
            <a:r>
              <a:rPr lang="en-US" sz="2000" dirty="0">
                <a:effectLst/>
              </a:rPr>
              <a:t>hief complaints: </a:t>
            </a:r>
            <a:endParaRPr lang="en-US" sz="2000">
              <a:effectLst/>
              <a:cs typeface="Arial"/>
            </a:endParaRPr>
          </a:p>
          <a:p>
            <a:pPr lvl="1"/>
            <a:r>
              <a:rPr lang="en-US" sz="2000" dirty="0">
                <a:effectLst/>
              </a:rPr>
              <a:t>Facial Pain: This one did not require a referral </a:t>
            </a:r>
            <a:endParaRPr lang="en-US" sz="2000">
              <a:effectLst/>
              <a:cs typeface="Arial"/>
            </a:endParaRPr>
          </a:p>
          <a:p>
            <a:pPr lvl="1"/>
            <a:r>
              <a:rPr lang="en-US" sz="2000" dirty="0">
                <a:effectLst/>
              </a:rPr>
              <a:t>Abdominal Pain: Required referral to the AGACNP on call for the ER.</a:t>
            </a:r>
            <a:endParaRPr lang="en-US" sz="2000">
              <a:effectLst/>
              <a:cs typeface="Arial"/>
            </a:endParaRPr>
          </a:p>
          <a:p>
            <a:r>
              <a:rPr lang="en-US" sz="2000" dirty="0"/>
              <a:t>Abdominal Pain Chief Compliant: Once the AGACNP student received a report from the FNP student, the AGACNP student performed a full exam and provided orders for the next steps. </a:t>
            </a:r>
            <a:endParaRPr lang="en-US" sz="2000">
              <a:cs typeface="Arial"/>
            </a:endParaRPr>
          </a:p>
          <a:p>
            <a:endParaRPr lang="en-US" sz="1500"/>
          </a:p>
          <a:p>
            <a:pPr marL="457200" lvl="1" indent="0">
              <a:buNone/>
            </a:pPr>
            <a:endParaRPr lang="en-US" sz="1500">
              <a:effectLst/>
            </a:endParaRPr>
          </a:p>
        </p:txBody>
      </p:sp>
      <p:pic>
        <p:nvPicPr>
          <p:cNvPr id="5" name="Picture 4" descr="Telemedicine with four doctors">
            <a:extLst>
              <a:ext uri="{FF2B5EF4-FFF2-40B4-BE49-F238E27FC236}">
                <a16:creationId xmlns:a16="http://schemas.microsoft.com/office/drawing/2014/main" id="{6B9E79CD-EE5F-7E90-5336-201CFDF58B78}"/>
              </a:ext>
            </a:extLst>
          </p:cNvPr>
          <p:cNvPicPr>
            <a:picLocks noChangeAspect="1"/>
          </p:cNvPicPr>
          <p:nvPr/>
        </p:nvPicPr>
        <p:blipFill>
          <a:blip r:embed="rId3"/>
          <a:srcRect l="3604" r="10863" b="-1"/>
          <a:stretch/>
        </p:blipFill>
        <p:spPr>
          <a:xfrm>
            <a:off x="7776410" y="582361"/>
            <a:ext cx="4058653" cy="3188183"/>
          </a:xfrm>
          <a:prstGeom prst="rect">
            <a:avLst/>
          </a:prstGeom>
          <a:noFill/>
        </p:spPr>
      </p:pic>
    </p:spTree>
    <p:extLst>
      <p:ext uri="{BB962C8B-B14F-4D97-AF65-F5344CB8AC3E}">
        <p14:creationId xmlns:p14="http://schemas.microsoft.com/office/powerpoint/2010/main" val="1583672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8AFC-9E71-4E42-C994-8B6A51BCF9C4}"/>
              </a:ext>
            </a:extLst>
          </p:cNvPr>
          <p:cNvSpPr>
            <a:spLocks noGrp="1"/>
          </p:cNvSpPr>
          <p:nvPr>
            <p:ph type="title"/>
          </p:nvPr>
        </p:nvSpPr>
        <p:spPr>
          <a:xfrm>
            <a:off x="838200" y="365125"/>
            <a:ext cx="10515600" cy="1325563"/>
          </a:xfrm>
        </p:spPr>
        <p:txBody>
          <a:bodyPr anchor="ctr">
            <a:normAutofit/>
          </a:bodyPr>
          <a:lstStyle/>
          <a:p>
            <a:r>
              <a:rPr lang="en-US"/>
              <a:t>Image of the Telehealth Room </a:t>
            </a:r>
          </a:p>
        </p:txBody>
      </p:sp>
      <p:pic>
        <p:nvPicPr>
          <p:cNvPr id="9" name="Content Placeholder 8">
            <a:extLst>
              <a:ext uri="{FF2B5EF4-FFF2-40B4-BE49-F238E27FC236}">
                <a16:creationId xmlns:a16="http://schemas.microsoft.com/office/drawing/2014/main" id="{A5EBC559-2A9A-D0C0-9268-A750A7294465}"/>
              </a:ext>
            </a:extLst>
          </p:cNvPr>
          <p:cNvPicPr>
            <a:picLocks noGrp="1" noChangeAspect="1"/>
          </p:cNvPicPr>
          <p:nvPr>
            <p:ph idx="1"/>
          </p:nvPr>
        </p:nvPicPr>
        <p:blipFill>
          <a:blip r:embed="rId3"/>
          <a:srcRect r="8464"/>
          <a:stretch/>
        </p:blipFill>
        <p:spPr>
          <a:xfrm>
            <a:off x="838200" y="1825625"/>
            <a:ext cx="10515600" cy="3992079"/>
          </a:xfrm>
          <a:noFill/>
        </p:spPr>
      </p:pic>
    </p:spTree>
    <p:extLst>
      <p:ext uri="{BB962C8B-B14F-4D97-AF65-F5344CB8AC3E}">
        <p14:creationId xmlns:p14="http://schemas.microsoft.com/office/powerpoint/2010/main" val="795551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052A00-1724-F590-29B2-FBC07629F4DD}"/>
              </a:ext>
            </a:extLst>
          </p:cNvPr>
          <p:cNvSpPr>
            <a:spLocks noGrp="1"/>
          </p:cNvSpPr>
          <p:nvPr>
            <p:ph type="title"/>
          </p:nvPr>
        </p:nvSpPr>
        <p:spPr>
          <a:xfrm>
            <a:off x="838200" y="365125"/>
            <a:ext cx="10515600" cy="1325563"/>
          </a:xfrm>
        </p:spPr>
        <p:txBody>
          <a:bodyPr anchor="ctr">
            <a:normAutofit/>
          </a:bodyPr>
          <a:lstStyle/>
          <a:p>
            <a:r>
              <a:rPr lang="en-US"/>
              <a:t>Example Video using the otoscope </a:t>
            </a:r>
          </a:p>
        </p:txBody>
      </p:sp>
      <p:pic>
        <p:nvPicPr>
          <p:cNvPr id="6" name="J. Hahn Telehealth Link-20240626_133331-Meeting Recording - Trim">
            <a:hlinkClick r:id="" action="ppaction://media"/>
            <a:extLst>
              <a:ext uri="{FF2B5EF4-FFF2-40B4-BE49-F238E27FC236}">
                <a16:creationId xmlns:a16="http://schemas.microsoft.com/office/drawing/2014/main" id="{C415238B-2CD8-8C0C-6D87-DE877BAF55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7485" y="1825625"/>
            <a:ext cx="7097030" cy="3992079"/>
          </a:xfrm>
          <a:prstGeom prst="rect">
            <a:avLst/>
          </a:prstGeom>
          <a:noFill/>
        </p:spPr>
      </p:pic>
    </p:spTree>
    <p:extLst>
      <p:ext uri="{BB962C8B-B14F-4D97-AF65-F5344CB8AC3E}">
        <p14:creationId xmlns:p14="http://schemas.microsoft.com/office/powerpoint/2010/main" val="380358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F41F-0BC0-131E-2E42-94FD2320D9B7}"/>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t>Outcomes and evaluation process</a:t>
            </a:r>
          </a:p>
        </p:txBody>
      </p:sp>
      <p:pic>
        <p:nvPicPr>
          <p:cNvPr id="4098" name="Picture 2" descr="Quality management with QA (assurance), QC (control) and improvement. Standardisation and certification concept. Compliance to regulations and standards. Concept with manager or auditor.">
            <a:extLst>
              <a:ext uri="{FF2B5EF4-FFF2-40B4-BE49-F238E27FC236}">
                <a16:creationId xmlns:a16="http://schemas.microsoft.com/office/drawing/2014/main" id="{A08D1B3B-E409-1970-B1BF-BDBD30AF61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5" b="9201"/>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olidFill>
        </p:spPr>
      </p:pic>
      <p:sp>
        <p:nvSpPr>
          <p:cNvPr id="3" name="Content Placeholder 2">
            <a:extLst>
              <a:ext uri="{FF2B5EF4-FFF2-40B4-BE49-F238E27FC236}">
                <a16:creationId xmlns:a16="http://schemas.microsoft.com/office/drawing/2014/main" id="{437DEF65-2635-215D-2CC6-B3B1D1DDEA3B}"/>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r>
              <a:rPr lang="en-US" sz="2200"/>
              <a:t>SP and faculty feedback</a:t>
            </a:r>
          </a:p>
          <a:p>
            <a:r>
              <a:rPr lang="en-US" sz="2200"/>
              <a:t>Pre and post-knowledge surveys and confidence surveys</a:t>
            </a:r>
          </a:p>
        </p:txBody>
      </p:sp>
    </p:spTree>
    <p:extLst>
      <p:ext uri="{BB962C8B-B14F-4D97-AF65-F5344CB8AC3E}">
        <p14:creationId xmlns:p14="http://schemas.microsoft.com/office/powerpoint/2010/main" val="2567847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C092A-05F7-DF41-1652-FDDE16D8757D}"/>
              </a:ext>
            </a:extLst>
          </p:cNvPr>
          <p:cNvSpPr>
            <a:spLocks noGrp="1"/>
          </p:cNvSpPr>
          <p:nvPr>
            <p:ph type="title"/>
          </p:nvPr>
        </p:nvSpPr>
        <p:spPr/>
        <p:txBody>
          <a:bodyPr/>
          <a:lstStyle/>
          <a:p>
            <a:pPr algn="ctr"/>
            <a:r>
              <a:rPr lang="en-US"/>
              <a:t>SP Rubric to Provide Feedback </a:t>
            </a:r>
          </a:p>
        </p:txBody>
      </p:sp>
      <p:pic>
        <p:nvPicPr>
          <p:cNvPr id="7" name="Content Placeholder 6">
            <a:extLst>
              <a:ext uri="{FF2B5EF4-FFF2-40B4-BE49-F238E27FC236}">
                <a16:creationId xmlns:a16="http://schemas.microsoft.com/office/drawing/2014/main" id="{600D26D3-BD74-4C09-79F4-3671959AEDC5}"/>
              </a:ext>
            </a:extLst>
          </p:cNvPr>
          <p:cNvPicPr>
            <a:picLocks noGrp="1" noChangeAspect="1"/>
          </p:cNvPicPr>
          <p:nvPr>
            <p:ph idx="1"/>
          </p:nvPr>
        </p:nvPicPr>
        <p:blipFill>
          <a:blip r:embed="rId3"/>
          <a:stretch>
            <a:fillRect/>
          </a:stretch>
        </p:blipFill>
        <p:spPr>
          <a:xfrm>
            <a:off x="1666875" y="1558925"/>
            <a:ext cx="8286749" cy="3992563"/>
          </a:xfrm>
        </p:spPr>
      </p:pic>
    </p:spTree>
    <p:extLst>
      <p:ext uri="{BB962C8B-B14F-4D97-AF65-F5344CB8AC3E}">
        <p14:creationId xmlns:p14="http://schemas.microsoft.com/office/powerpoint/2010/main" val="2001673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10F7-00DE-3C1D-2AD2-DB6F766C940E}"/>
              </a:ext>
            </a:extLst>
          </p:cNvPr>
          <p:cNvSpPr>
            <a:spLocks noGrp="1"/>
          </p:cNvSpPr>
          <p:nvPr>
            <p:ph type="title"/>
          </p:nvPr>
        </p:nvSpPr>
        <p:spPr/>
        <p:txBody>
          <a:bodyPr/>
          <a:lstStyle/>
          <a:p>
            <a:r>
              <a:rPr lang="en-US"/>
              <a:t>Faculty Rubric To Provide Feedback </a:t>
            </a:r>
          </a:p>
        </p:txBody>
      </p:sp>
      <p:sp>
        <p:nvSpPr>
          <p:cNvPr id="5" name="Content Placeholder 4">
            <a:extLst>
              <a:ext uri="{FF2B5EF4-FFF2-40B4-BE49-F238E27FC236}">
                <a16:creationId xmlns:a16="http://schemas.microsoft.com/office/drawing/2014/main" id="{C8E7812B-A0B1-084D-8754-ABD4B0A593D0}"/>
              </a:ext>
            </a:extLst>
          </p:cNvPr>
          <p:cNvSpPr>
            <a:spLocks noGrp="1"/>
          </p:cNvSpPr>
          <p:nvPr>
            <p:ph idx="1"/>
          </p:nvPr>
        </p:nvSpPr>
        <p:spPr>
          <a:xfrm>
            <a:off x="838200" y="1825625"/>
            <a:ext cx="10515600" cy="2022475"/>
          </a:xfrm>
        </p:spPr>
        <p:txBody>
          <a:bodyPr/>
          <a:lstStyle/>
          <a:p>
            <a:r>
              <a:rPr lang="en-US">
                <a:hlinkClick r:id="rId3"/>
              </a:rPr>
              <a:t>https://telehealtheducation-ctier.com/wp-content/uploads/Attachment-I-Simulation-Checklist.pdf</a:t>
            </a:r>
            <a:endParaRPr lang="en-US"/>
          </a:p>
          <a:p>
            <a:pPr marL="0" indent="0">
              <a:buNone/>
            </a:pPr>
            <a:endParaRPr lang="en-US"/>
          </a:p>
        </p:txBody>
      </p:sp>
    </p:spTree>
    <p:extLst>
      <p:ext uri="{BB962C8B-B14F-4D97-AF65-F5344CB8AC3E}">
        <p14:creationId xmlns:p14="http://schemas.microsoft.com/office/powerpoint/2010/main" val="1000675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D3EFA-98B2-3E3D-79A9-08711F6B5CE1}"/>
              </a:ext>
            </a:extLst>
          </p:cNvPr>
          <p:cNvSpPr>
            <a:spLocks noGrp="1"/>
          </p:cNvSpPr>
          <p:nvPr>
            <p:ph type="title"/>
          </p:nvPr>
        </p:nvSpPr>
        <p:spPr>
          <a:xfrm>
            <a:off x="673699" y="-1136979"/>
            <a:ext cx="10515600" cy="2852737"/>
          </a:xfrm>
        </p:spPr>
        <p:txBody>
          <a:bodyPr/>
          <a:lstStyle/>
          <a:p>
            <a:r>
              <a:rPr lang="en-US">
                <a:latin typeface="Impact"/>
              </a:rPr>
              <a:t>Learning Outcomes</a:t>
            </a:r>
            <a:endParaRPr lang="en-US"/>
          </a:p>
        </p:txBody>
      </p:sp>
      <p:sp>
        <p:nvSpPr>
          <p:cNvPr id="3" name="Text Placeholder 2">
            <a:extLst>
              <a:ext uri="{FF2B5EF4-FFF2-40B4-BE49-F238E27FC236}">
                <a16:creationId xmlns:a16="http://schemas.microsoft.com/office/drawing/2014/main" id="{63F15FEC-ED4F-D987-6F27-7A5CC65AAC78}"/>
              </a:ext>
            </a:extLst>
          </p:cNvPr>
          <p:cNvSpPr>
            <a:spLocks noGrp="1"/>
          </p:cNvSpPr>
          <p:nvPr>
            <p:ph type="body" idx="1"/>
          </p:nvPr>
        </p:nvSpPr>
        <p:spPr>
          <a:xfrm>
            <a:off x="673699" y="1929652"/>
            <a:ext cx="10515600" cy="4034076"/>
          </a:xfrm>
        </p:spPr>
        <p:txBody>
          <a:bodyPr vert="horz" lIns="91440" tIns="45720" rIns="91440" bIns="45720" rtlCol="0" anchor="t">
            <a:normAutofit/>
          </a:bodyPr>
          <a:lstStyle/>
          <a:p>
            <a:pPr marL="285750" indent="-285750">
              <a:buFont typeface="Arial"/>
              <a:buChar char="•"/>
            </a:pPr>
            <a:r>
              <a:rPr lang="en-US" sz="2800">
                <a:solidFill>
                  <a:schemeClr val="tx1"/>
                </a:solidFill>
                <a:ea typeface="+mn-lt"/>
                <a:cs typeface="+mn-lt"/>
              </a:rPr>
              <a:t>Design telehealth simulation scenarios aligned with AACN competencies, allowing students to actively engage in virtual learning experiences.</a:t>
            </a:r>
            <a:endParaRPr lang="en-US" sz="2800">
              <a:solidFill>
                <a:schemeClr val="tx1"/>
              </a:solidFill>
              <a:cs typeface="Arial"/>
            </a:endParaRPr>
          </a:p>
          <a:p>
            <a:pPr marL="285750" indent="-285750">
              <a:buFont typeface="Arial"/>
              <a:buChar char="•"/>
            </a:pPr>
            <a:r>
              <a:rPr lang="en-US" sz="2800">
                <a:solidFill>
                  <a:schemeClr val="tx1"/>
                </a:solidFill>
                <a:ea typeface="+mn-lt"/>
                <a:cs typeface="+mn-lt"/>
              </a:rPr>
              <a:t>Map telehealth scenarios to specific nursing competencies, ensuring alignment with program objectives.</a:t>
            </a:r>
            <a:endParaRPr lang="en-US" sz="2800">
              <a:solidFill>
                <a:schemeClr val="tx1"/>
              </a:solidFill>
              <a:cs typeface="Arial"/>
            </a:endParaRPr>
          </a:p>
          <a:p>
            <a:pPr marL="285750" indent="-285750">
              <a:buFont typeface="Arial"/>
              <a:buChar char="•"/>
            </a:pPr>
            <a:r>
              <a:rPr lang="en-US" sz="2800">
                <a:solidFill>
                  <a:schemeClr val="tx1"/>
                </a:solidFill>
                <a:ea typeface="+mn-lt"/>
                <a:cs typeface="+mn-lt"/>
              </a:rPr>
              <a:t>Utilize feedback mechanisms such as SP reflections and SOAP notes to assess and improve student competency development.</a:t>
            </a:r>
            <a:endParaRPr lang="en-US" sz="2800">
              <a:solidFill>
                <a:schemeClr val="tx1"/>
              </a:solidFill>
              <a:cs typeface="Arial"/>
            </a:endParaRPr>
          </a:p>
          <a:p>
            <a:endParaRPr lang="en-US">
              <a:cs typeface="Arial"/>
            </a:endParaRPr>
          </a:p>
        </p:txBody>
      </p:sp>
    </p:spTree>
    <p:extLst>
      <p:ext uri="{BB962C8B-B14F-4D97-AF65-F5344CB8AC3E}">
        <p14:creationId xmlns:p14="http://schemas.microsoft.com/office/powerpoint/2010/main" val="875017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2C96-F5DB-F0F1-9C19-D88BB800DE19}"/>
              </a:ext>
            </a:extLst>
          </p:cNvPr>
          <p:cNvSpPr>
            <a:spLocks noGrp="1"/>
          </p:cNvSpPr>
          <p:nvPr>
            <p:ph type="title"/>
          </p:nvPr>
        </p:nvSpPr>
        <p:spPr/>
        <p:txBody>
          <a:bodyPr/>
          <a:lstStyle/>
          <a:p>
            <a:pPr algn="ctr"/>
            <a:r>
              <a:rPr lang="en-US"/>
              <a:t>Question 1 </a:t>
            </a:r>
          </a:p>
        </p:txBody>
      </p:sp>
      <p:graphicFrame>
        <p:nvGraphicFramePr>
          <p:cNvPr id="5" name="Content Placeholder 4">
            <a:extLst>
              <a:ext uri="{FF2B5EF4-FFF2-40B4-BE49-F238E27FC236}">
                <a16:creationId xmlns:a16="http://schemas.microsoft.com/office/drawing/2014/main" id="{0E8F5ABE-C86E-4C84-B480-2CB4BEC4EB80}"/>
              </a:ext>
            </a:extLst>
          </p:cNvPr>
          <p:cNvGraphicFramePr>
            <a:graphicFrameLocks noGrp="1"/>
          </p:cNvGraphicFramePr>
          <p:nvPr>
            <p:ph sz="half" idx="1"/>
          </p:nvPr>
        </p:nvGraphicFramePr>
        <p:xfrm>
          <a:off x="838200" y="1825625"/>
          <a:ext cx="5181600" cy="4043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a:extLst>
              <a:ext uri="{FF2B5EF4-FFF2-40B4-BE49-F238E27FC236}">
                <a16:creationId xmlns:a16="http://schemas.microsoft.com/office/drawing/2014/main" id="{F5AB35BA-0150-45BE-B9E6-0038095BD66F}"/>
              </a:ext>
            </a:extLst>
          </p:cNvPr>
          <p:cNvGraphicFramePr>
            <a:graphicFrameLocks noGrp="1"/>
          </p:cNvGraphicFramePr>
          <p:nvPr>
            <p:ph sz="half" idx="2"/>
            <p:extLst>
              <p:ext uri="{D42A27DB-BD31-4B8C-83A1-F6EECF244321}">
                <p14:modId xmlns:p14="http://schemas.microsoft.com/office/powerpoint/2010/main" val="621969773"/>
              </p:ext>
            </p:extLst>
          </p:nvPr>
        </p:nvGraphicFramePr>
        <p:xfrm>
          <a:off x="6172202" y="1825625"/>
          <a:ext cx="5181600" cy="40433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8948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D19E7-603A-4107-10DD-A08163BA047C}"/>
              </a:ext>
            </a:extLst>
          </p:cNvPr>
          <p:cNvSpPr>
            <a:spLocks noGrp="1"/>
          </p:cNvSpPr>
          <p:nvPr>
            <p:ph type="title"/>
          </p:nvPr>
        </p:nvSpPr>
        <p:spPr/>
        <p:txBody>
          <a:bodyPr/>
          <a:lstStyle/>
          <a:p>
            <a:pPr algn="ctr"/>
            <a:r>
              <a:rPr lang="en-US"/>
              <a:t>Question 2 </a:t>
            </a:r>
          </a:p>
        </p:txBody>
      </p:sp>
      <p:graphicFrame>
        <p:nvGraphicFramePr>
          <p:cNvPr id="5" name="Content Placeholder 4">
            <a:extLst>
              <a:ext uri="{FF2B5EF4-FFF2-40B4-BE49-F238E27FC236}">
                <a16:creationId xmlns:a16="http://schemas.microsoft.com/office/drawing/2014/main" id="{94FAAB9B-0044-4517-9243-D6C8A06882C6}"/>
              </a:ext>
            </a:extLst>
          </p:cNvPr>
          <p:cNvGraphicFramePr>
            <a:graphicFrameLocks noGrp="1"/>
          </p:cNvGraphicFramePr>
          <p:nvPr>
            <p:ph sz="half" idx="1"/>
          </p:nvPr>
        </p:nvGraphicFramePr>
        <p:xfrm>
          <a:off x="838200" y="1825625"/>
          <a:ext cx="5181600" cy="4043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a:extLst>
              <a:ext uri="{FF2B5EF4-FFF2-40B4-BE49-F238E27FC236}">
                <a16:creationId xmlns:a16="http://schemas.microsoft.com/office/drawing/2014/main" id="{F9DF973F-F4AE-415C-93B5-579D5EFDBC9A}"/>
              </a:ext>
            </a:extLst>
          </p:cNvPr>
          <p:cNvGraphicFramePr>
            <a:graphicFrameLocks noGrp="1"/>
          </p:cNvGraphicFramePr>
          <p:nvPr>
            <p:ph sz="half" idx="2"/>
            <p:extLst>
              <p:ext uri="{D42A27DB-BD31-4B8C-83A1-F6EECF244321}">
                <p14:modId xmlns:p14="http://schemas.microsoft.com/office/powerpoint/2010/main" val="2550179841"/>
              </p:ext>
            </p:extLst>
          </p:nvPr>
        </p:nvGraphicFramePr>
        <p:xfrm>
          <a:off x="6172200" y="1597025"/>
          <a:ext cx="5181600" cy="40433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77102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6E3F-7CEF-4B4A-7EF3-9B8F83CFC3D2}"/>
              </a:ext>
            </a:extLst>
          </p:cNvPr>
          <p:cNvSpPr>
            <a:spLocks noGrp="1"/>
          </p:cNvSpPr>
          <p:nvPr>
            <p:ph type="title"/>
          </p:nvPr>
        </p:nvSpPr>
        <p:spPr/>
        <p:txBody>
          <a:bodyPr/>
          <a:lstStyle/>
          <a:p>
            <a:pPr algn="ctr"/>
            <a:r>
              <a:rPr lang="en-US"/>
              <a:t>Question 3 </a:t>
            </a:r>
          </a:p>
        </p:txBody>
      </p:sp>
      <p:graphicFrame>
        <p:nvGraphicFramePr>
          <p:cNvPr id="5" name="Content Placeholder 4">
            <a:extLst>
              <a:ext uri="{FF2B5EF4-FFF2-40B4-BE49-F238E27FC236}">
                <a16:creationId xmlns:a16="http://schemas.microsoft.com/office/drawing/2014/main" id="{80270F4B-49E3-466E-B1BD-F623D12D0B19}"/>
              </a:ext>
            </a:extLst>
          </p:cNvPr>
          <p:cNvGraphicFramePr>
            <a:graphicFrameLocks noGrp="1"/>
          </p:cNvGraphicFramePr>
          <p:nvPr>
            <p:ph sz="half" idx="1"/>
            <p:extLst>
              <p:ext uri="{D42A27DB-BD31-4B8C-83A1-F6EECF244321}">
                <p14:modId xmlns:p14="http://schemas.microsoft.com/office/powerpoint/2010/main" val="4136571421"/>
              </p:ext>
            </p:extLst>
          </p:nvPr>
        </p:nvGraphicFramePr>
        <p:xfrm>
          <a:off x="838200" y="1690688"/>
          <a:ext cx="5181600" cy="4043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a:extLst>
              <a:ext uri="{FF2B5EF4-FFF2-40B4-BE49-F238E27FC236}">
                <a16:creationId xmlns:a16="http://schemas.microsoft.com/office/drawing/2014/main" id="{F25B1AAC-26EE-42E6-B161-9468399B91DD}"/>
              </a:ext>
            </a:extLst>
          </p:cNvPr>
          <p:cNvGraphicFramePr>
            <a:graphicFrameLocks noGrp="1"/>
          </p:cNvGraphicFramePr>
          <p:nvPr>
            <p:ph sz="half" idx="2"/>
          </p:nvPr>
        </p:nvGraphicFramePr>
        <p:xfrm>
          <a:off x="6172200" y="1825625"/>
          <a:ext cx="5181600" cy="40433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92177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49999-3E73-F9D3-9BD7-A01D657269F0}"/>
              </a:ext>
            </a:extLst>
          </p:cNvPr>
          <p:cNvSpPr>
            <a:spLocks noGrp="1"/>
          </p:cNvSpPr>
          <p:nvPr>
            <p:ph type="title"/>
          </p:nvPr>
        </p:nvSpPr>
        <p:spPr/>
        <p:txBody>
          <a:bodyPr/>
          <a:lstStyle/>
          <a:p>
            <a:pPr algn="ctr"/>
            <a:r>
              <a:rPr lang="en-US"/>
              <a:t>Question 4 </a:t>
            </a:r>
          </a:p>
        </p:txBody>
      </p:sp>
      <p:graphicFrame>
        <p:nvGraphicFramePr>
          <p:cNvPr id="5" name="Content Placeholder 4">
            <a:extLst>
              <a:ext uri="{FF2B5EF4-FFF2-40B4-BE49-F238E27FC236}">
                <a16:creationId xmlns:a16="http://schemas.microsoft.com/office/drawing/2014/main" id="{F213FBB1-8880-4EE5-A09B-75C7FFDF9FEE}"/>
              </a:ext>
            </a:extLst>
          </p:cNvPr>
          <p:cNvGraphicFramePr>
            <a:graphicFrameLocks noGrp="1"/>
          </p:cNvGraphicFramePr>
          <p:nvPr>
            <p:ph sz="half" idx="1"/>
          </p:nvPr>
        </p:nvGraphicFramePr>
        <p:xfrm>
          <a:off x="838200" y="1825625"/>
          <a:ext cx="5181600" cy="4043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9">
            <a:extLst>
              <a:ext uri="{FF2B5EF4-FFF2-40B4-BE49-F238E27FC236}">
                <a16:creationId xmlns:a16="http://schemas.microsoft.com/office/drawing/2014/main" id="{65A80405-1435-4CC0-A25A-23A9003D8FD6}"/>
              </a:ext>
            </a:extLst>
          </p:cNvPr>
          <p:cNvGraphicFramePr>
            <a:graphicFrameLocks noGrp="1"/>
          </p:cNvGraphicFramePr>
          <p:nvPr>
            <p:ph sz="half" idx="2"/>
          </p:nvPr>
        </p:nvGraphicFramePr>
        <p:xfrm>
          <a:off x="6172200" y="1825625"/>
          <a:ext cx="5181600" cy="40433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61118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5C7A-3D7A-364B-1039-A789C2EA389F}"/>
              </a:ext>
            </a:extLst>
          </p:cNvPr>
          <p:cNvSpPr>
            <a:spLocks noGrp="1"/>
          </p:cNvSpPr>
          <p:nvPr>
            <p:ph type="title"/>
          </p:nvPr>
        </p:nvSpPr>
        <p:spPr/>
        <p:txBody>
          <a:bodyPr/>
          <a:lstStyle/>
          <a:p>
            <a:pPr algn="ctr"/>
            <a:r>
              <a:rPr lang="en-US"/>
              <a:t>Question 5 </a:t>
            </a:r>
          </a:p>
        </p:txBody>
      </p:sp>
      <p:graphicFrame>
        <p:nvGraphicFramePr>
          <p:cNvPr id="5" name="Content Placeholder 4">
            <a:extLst>
              <a:ext uri="{FF2B5EF4-FFF2-40B4-BE49-F238E27FC236}">
                <a16:creationId xmlns:a16="http://schemas.microsoft.com/office/drawing/2014/main" id="{13BC9AB6-5356-4D98-A062-500304F31503}"/>
              </a:ext>
            </a:extLst>
          </p:cNvPr>
          <p:cNvGraphicFramePr>
            <a:graphicFrameLocks noGrp="1"/>
          </p:cNvGraphicFramePr>
          <p:nvPr>
            <p:ph sz="half" idx="2"/>
          </p:nvPr>
        </p:nvGraphicFramePr>
        <p:xfrm>
          <a:off x="6172200" y="1825625"/>
          <a:ext cx="5181600" cy="40433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a:extLst>
              <a:ext uri="{FF2B5EF4-FFF2-40B4-BE49-F238E27FC236}">
                <a16:creationId xmlns:a16="http://schemas.microsoft.com/office/drawing/2014/main" id="{97951F43-2D90-45AA-BF7C-4C1CF9263F2C}"/>
              </a:ext>
            </a:extLst>
          </p:cNvPr>
          <p:cNvGraphicFramePr>
            <a:graphicFrameLocks noGrp="1"/>
          </p:cNvGraphicFramePr>
          <p:nvPr>
            <p:ph sz="half" idx="1"/>
          </p:nvPr>
        </p:nvGraphicFramePr>
        <p:xfrm>
          <a:off x="838200" y="1825625"/>
          <a:ext cx="5181600" cy="40433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0461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91F3C-4FAD-0A29-24F5-492208EBD78A}"/>
              </a:ext>
            </a:extLst>
          </p:cNvPr>
          <p:cNvSpPr>
            <a:spLocks noGrp="1"/>
          </p:cNvSpPr>
          <p:nvPr>
            <p:ph type="title"/>
          </p:nvPr>
        </p:nvSpPr>
        <p:spPr/>
        <p:txBody>
          <a:bodyPr/>
          <a:lstStyle/>
          <a:p>
            <a:r>
              <a:rPr lang="en-US"/>
              <a:t>Qualitative Feedback: Students</a:t>
            </a:r>
          </a:p>
        </p:txBody>
      </p:sp>
      <p:sp>
        <p:nvSpPr>
          <p:cNvPr id="6" name="Content Placeholder 5">
            <a:extLst>
              <a:ext uri="{FF2B5EF4-FFF2-40B4-BE49-F238E27FC236}">
                <a16:creationId xmlns:a16="http://schemas.microsoft.com/office/drawing/2014/main" id="{493FF60B-7353-741B-F667-86420D0AD516}"/>
              </a:ext>
            </a:extLst>
          </p:cNvPr>
          <p:cNvSpPr>
            <a:spLocks noGrp="1"/>
          </p:cNvSpPr>
          <p:nvPr>
            <p:ph idx="1"/>
          </p:nvPr>
        </p:nvSpPr>
        <p:spPr>
          <a:xfrm>
            <a:off x="838200" y="1437941"/>
            <a:ext cx="10515600" cy="3992079"/>
          </a:xfrm>
        </p:spPr>
        <p:txBody>
          <a:bodyPr vert="horz" lIns="91440" tIns="45720" rIns="91440" bIns="45720" rtlCol="0" anchor="t">
            <a:noAutofit/>
          </a:bodyPr>
          <a:lstStyle/>
          <a:p>
            <a:r>
              <a:rPr lang="en-US" sz="2000" dirty="0">
                <a:solidFill>
                  <a:srgbClr val="000000"/>
                </a:solidFill>
                <a:latin typeface="Aptos Narrow"/>
              </a:rPr>
              <a:t>"Eye opening experience.... I need to work on my </a:t>
            </a:r>
            <a:r>
              <a:rPr lang="en-US" sz="2000" dirty="0" err="1">
                <a:solidFill>
                  <a:srgbClr val="000000"/>
                </a:solidFill>
                <a:latin typeface="Aptos Narrow"/>
              </a:rPr>
              <a:t>instrcution</a:t>
            </a:r>
            <a:r>
              <a:rPr lang="en-US" sz="2000" dirty="0">
                <a:solidFill>
                  <a:srgbClr val="000000"/>
                </a:solidFill>
                <a:latin typeface="Aptos Narrow"/>
              </a:rPr>
              <a:t> to the medical personnel …. and </a:t>
            </a:r>
            <a:r>
              <a:rPr lang="en-US" sz="2000" dirty="0" err="1">
                <a:solidFill>
                  <a:srgbClr val="000000"/>
                </a:solidFill>
                <a:latin typeface="Aptos Narrow"/>
              </a:rPr>
              <a:t>im,prove</a:t>
            </a:r>
            <a:r>
              <a:rPr lang="en-US" sz="2000" dirty="0">
                <a:solidFill>
                  <a:srgbClr val="000000"/>
                </a:solidFill>
                <a:latin typeface="Aptos Narrow"/>
              </a:rPr>
              <a:t> upon my format of the visit. " </a:t>
            </a:r>
            <a:endParaRPr lang="en-US" sz="2000" dirty="0">
              <a:solidFill>
                <a:srgbClr val="000000"/>
              </a:solidFill>
              <a:latin typeface="Arial" panose="020B0604020202020204"/>
              <a:cs typeface="Arial"/>
            </a:endParaRPr>
          </a:p>
          <a:p>
            <a:r>
              <a:rPr lang="en-US" sz="2000" dirty="0">
                <a:solidFill>
                  <a:srgbClr val="000000"/>
                </a:solidFill>
                <a:latin typeface="Aptos Narrow"/>
              </a:rPr>
              <a:t>"...</a:t>
            </a:r>
            <a:r>
              <a:rPr lang="en-US" sz="2000" b="0" i="0" u="none" strike="noStrike" dirty="0">
                <a:solidFill>
                  <a:srgbClr val="000000"/>
                </a:solidFill>
                <a:effectLst/>
                <a:latin typeface="Aptos Narrow"/>
              </a:rPr>
              <a:t>Organizing my review of systems and obtaining pertinent positives and negatives as if in the clinic really helped me stay on track. It was an adjustment to not being able to perform the assessment myself. I think I missed out on some things not being able to do hands-on.  The peripherals were a nice additive, but sometimes it was hard to hear. I enjoyed the experience. It was a great learning opportunity in a safe space</a:t>
            </a:r>
            <a:r>
              <a:rPr lang="en-US" sz="2000" dirty="0">
                <a:solidFill>
                  <a:srgbClr val="000000"/>
                </a:solidFill>
                <a:latin typeface="Aptos Narrow"/>
              </a:rPr>
              <a:t>."</a:t>
            </a:r>
            <a:endParaRPr lang="en-US" sz="2000" dirty="0">
              <a:cs typeface="Arial"/>
            </a:endParaRPr>
          </a:p>
          <a:p>
            <a:pPr>
              <a:lnSpc>
                <a:spcPct val="110000"/>
              </a:lnSpc>
            </a:pPr>
            <a:r>
              <a:rPr lang="en-US" sz="2000" b="0" i="0" u="none" strike="noStrike" dirty="0">
                <a:solidFill>
                  <a:srgbClr val="000000"/>
                </a:solidFill>
                <a:effectLst/>
                <a:latin typeface="Aptos Narrow"/>
              </a:rPr>
              <a:t>I thought the assignment was great practice in talking with patients virtually! It is definitely more difficult than seeing patients in person, but I believe telehealth can be a great resource in the future. I would love to have competence in seeing patients virtually. </a:t>
            </a:r>
            <a:r>
              <a:rPr lang="en-US" sz="2000" dirty="0"/>
              <a:t> </a:t>
            </a:r>
            <a:endParaRPr lang="en-US" sz="2000" dirty="0">
              <a:cs typeface="Arial"/>
            </a:endParaRPr>
          </a:p>
        </p:txBody>
      </p:sp>
    </p:spTree>
    <p:extLst>
      <p:ext uri="{BB962C8B-B14F-4D97-AF65-F5344CB8AC3E}">
        <p14:creationId xmlns:p14="http://schemas.microsoft.com/office/powerpoint/2010/main" val="1013725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F41F-0BC0-131E-2E42-94FD2320D9B7}"/>
              </a:ext>
            </a:extLst>
          </p:cNvPr>
          <p:cNvSpPr>
            <a:spLocks noGrp="1"/>
          </p:cNvSpPr>
          <p:nvPr>
            <p:ph type="title"/>
          </p:nvPr>
        </p:nvSpPr>
        <p:spPr/>
        <p:txBody>
          <a:bodyPr/>
          <a:lstStyle/>
          <a:p>
            <a:r>
              <a:rPr lang="en-US">
                <a:latin typeface="Impact"/>
              </a:rPr>
              <a:t>Framework to Expand beyond nursing</a:t>
            </a:r>
            <a:endParaRPr lang="en-US"/>
          </a:p>
        </p:txBody>
      </p:sp>
      <p:sp>
        <p:nvSpPr>
          <p:cNvPr id="3" name="Content Placeholder 2">
            <a:extLst>
              <a:ext uri="{FF2B5EF4-FFF2-40B4-BE49-F238E27FC236}">
                <a16:creationId xmlns:a16="http://schemas.microsoft.com/office/drawing/2014/main" id="{437DEF65-2635-215D-2CC6-B3B1D1DDEA3B}"/>
              </a:ext>
            </a:extLst>
          </p:cNvPr>
          <p:cNvSpPr>
            <a:spLocks noGrp="1"/>
          </p:cNvSpPr>
          <p:nvPr>
            <p:ph idx="1"/>
          </p:nvPr>
        </p:nvSpPr>
        <p:spPr/>
        <p:txBody>
          <a:bodyPr vert="horz" lIns="91440" tIns="45720" rIns="91440" bIns="45720" rtlCol="0" anchor="t">
            <a:normAutofit/>
          </a:bodyPr>
          <a:lstStyle/>
          <a:p>
            <a:endParaRPr lang="en-US">
              <a:cs typeface="Arial"/>
            </a:endParaRPr>
          </a:p>
          <a:p>
            <a:endParaRPr lang="en-US">
              <a:cs typeface="Arial"/>
            </a:endParaRPr>
          </a:p>
        </p:txBody>
      </p:sp>
      <p:sp>
        <p:nvSpPr>
          <p:cNvPr id="4" name="TextBox 3">
            <a:extLst>
              <a:ext uri="{FF2B5EF4-FFF2-40B4-BE49-F238E27FC236}">
                <a16:creationId xmlns:a16="http://schemas.microsoft.com/office/drawing/2014/main" id="{67DE42B7-0CD5-FBE9-18B9-1F7FA15A132D}"/>
              </a:ext>
            </a:extLst>
          </p:cNvPr>
          <p:cNvSpPr txBox="1"/>
          <p:nvPr/>
        </p:nvSpPr>
        <p:spPr>
          <a:xfrm>
            <a:off x="989729" y="1685919"/>
            <a:ext cx="943028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buFont typeface=""/>
              <a:buChar char="•"/>
            </a:pPr>
            <a:r>
              <a:rPr lang="en-US" sz="2800"/>
              <a:t>Customize Telehealth Scenarios</a:t>
            </a:r>
            <a:endParaRPr lang="en-US" sz="2800">
              <a:cs typeface="Arial"/>
            </a:endParaRPr>
          </a:p>
          <a:p>
            <a:pPr lvl="0">
              <a:buFont typeface=""/>
              <a:buChar char="•"/>
            </a:pPr>
            <a:r>
              <a:rPr lang="en-US" sz="2800"/>
              <a:t>Interdisciplinary Collaboration</a:t>
            </a:r>
            <a:endParaRPr lang="en-US" sz="2800">
              <a:cs typeface="Arial"/>
            </a:endParaRPr>
          </a:p>
          <a:p>
            <a:pPr lvl="0">
              <a:buFont typeface=""/>
              <a:buChar char="•"/>
            </a:pPr>
            <a:r>
              <a:rPr lang="en-US" sz="2800"/>
              <a:t>Use Standardized Patients/Models</a:t>
            </a:r>
            <a:endParaRPr lang="en-US" sz="2800">
              <a:cs typeface="Arial"/>
            </a:endParaRPr>
          </a:p>
          <a:p>
            <a:pPr lvl="0">
              <a:buFont typeface=""/>
              <a:buChar char="•"/>
            </a:pPr>
            <a:r>
              <a:rPr lang="en-US" sz="2800"/>
              <a:t>Integrate Virtual Tools &amp; Technology</a:t>
            </a:r>
            <a:endParaRPr lang="en-US" sz="2800">
              <a:cs typeface="Arial"/>
            </a:endParaRPr>
          </a:p>
          <a:p>
            <a:pPr lvl="0">
              <a:buFont typeface=""/>
              <a:buChar char="•"/>
            </a:pPr>
            <a:r>
              <a:rPr lang="en-US" sz="2800"/>
              <a:t>Develop Competency-Based Objectives</a:t>
            </a:r>
            <a:endParaRPr lang="en-US" sz="2800">
              <a:cs typeface="Arial"/>
            </a:endParaRPr>
          </a:p>
          <a:p>
            <a:pPr lvl="0">
              <a:buFont typeface=""/>
              <a:buChar char="•"/>
            </a:pPr>
            <a:endParaRPr lang="en-US" sz="2800">
              <a:cs typeface="Arial"/>
            </a:endParaRPr>
          </a:p>
        </p:txBody>
      </p:sp>
      <p:pic>
        <p:nvPicPr>
          <p:cNvPr id="5" name="Picture 4" descr="Empty classroom">
            <a:extLst>
              <a:ext uri="{FF2B5EF4-FFF2-40B4-BE49-F238E27FC236}">
                <a16:creationId xmlns:a16="http://schemas.microsoft.com/office/drawing/2014/main" id="{72449FFE-3AA4-EA1C-AF45-06001290A4E4}"/>
              </a:ext>
            </a:extLst>
          </p:cNvPr>
          <p:cNvPicPr>
            <a:picLocks noChangeAspect="1"/>
          </p:cNvPicPr>
          <p:nvPr/>
        </p:nvPicPr>
        <p:blipFill>
          <a:blip r:embed="rId3"/>
          <a:stretch>
            <a:fillRect/>
          </a:stretch>
        </p:blipFill>
        <p:spPr>
          <a:xfrm flipH="1">
            <a:off x="7944585" y="2272715"/>
            <a:ext cx="3693764" cy="2317442"/>
          </a:xfrm>
          <a:prstGeom prst="rect">
            <a:avLst/>
          </a:prstGeom>
        </p:spPr>
      </p:pic>
    </p:spTree>
    <p:extLst>
      <p:ext uri="{BB962C8B-B14F-4D97-AF65-F5344CB8AC3E}">
        <p14:creationId xmlns:p14="http://schemas.microsoft.com/office/powerpoint/2010/main" val="1752735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F41F-0BC0-131E-2E42-94FD2320D9B7}"/>
              </a:ext>
            </a:extLst>
          </p:cNvPr>
          <p:cNvSpPr>
            <a:spLocks noGrp="1"/>
          </p:cNvSpPr>
          <p:nvPr>
            <p:ph type="title"/>
          </p:nvPr>
        </p:nvSpPr>
        <p:spPr/>
        <p:txBody>
          <a:bodyPr/>
          <a:lstStyle/>
          <a:p>
            <a:r>
              <a:rPr lang="en-US">
                <a:latin typeface="Impact"/>
              </a:rPr>
              <a:t>Framework to Expand beyond nursing</a:t>
            </a:r>
            <a:endParaRPr lang="en-US"/>
          </a:p>
        </p:txBody>
      </p:sp>
      <p:sp>
        <p:nvSpPr>
          <p:cNvPr id="3" name="Content Placeholder 2">
            <a:extLst>
              <a:ext uri="{FF2B5EF4-FFF2-40B4-BE49-F238E27FC236}">
                <a16:creationId xmlns:a16="http://schemas.microsoft.com/office/drawing/2014/main" id="{437DEF65-2635-215D-2CC6-B3B1D1DDEA3B}"/>
              </a:ext>
            </a:extLst>
          </p:cNvPr>
          <p:cNvSpPr>
            <a:spLocks noGrp="1"/>
          </p:cNvSpPr>
          <p:nvPr>
            <p:ph idx="1"/>
          </p:nvPr>
        </p:nvSpPr>
        <p:spPr/>
        <p:txBody>
          <a:bodyPr vert="horz" lIns="91440" tIns="45720" rIns="91440" bIns="45720" rtlCol="0" anchor="t">
            <a:normAutofit/>
          </a:bodyPr>
          <a:lstStyle/>
          <a:p>
            <a:endParaRPr lang="en-US">
              <a:cs typeface="Arial"/>
            </a:endParaRPr>
          </a:p>
          <a:p>
            <a:endParaRPr lang="en-US">
              <a:cs typeface="Arial"/>
            </a:endParaRPr>
          </a:p>
        </p:txBody>
      </p:sp>
      <p:sp>
        <p:nvSpPr>
          <p:cNvPr id="4" name="TextBox 3">
            <a:extLst>
              <a:ext uri="{FF2B5EF4-FFF2-40B4-BE49-F238E27FC236}">
                <a16:creationId xmlns:a16="http://schemas.microsoft.com/office/drawing/2014/main" id="{67DE42B7-0CD5-FBE9-18B9-1F7FA15A132D}"/>
              </a:ext>
            </a:extLst>
          </p:cNvPr>
          <p:cNvSpPr txBox="1"/>
          <p:nvPr/>
        </p:nvSpPr>
        <p:spPr>
          <a:xfrm>
            <a:off x="989729" y="1685919"/>
            <a:ext cx="943028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cs typeface="Arial"/>
              </a:rPr>
              <a:t>Promote Critical Thinking &amp; Problem Solving</a:t>
            </a:r>
          </a:p>
          <a:p>
            <a:pPr marL="285750" indent="-285750">
              <a:buFont typeface="Arial"/>
              <a:buChar char="•"/>
            </a:pPr>
            <a:r>
              <a:rPr lang="en-US" sz="2800">
                <a:cs typeface="Arial"/>
              </a:rPr>
              <a:t>Feedback Mechanisms</a:t>
            </a:r>
          </a:p>
          <a:p>
            <a:pPr marL="285750" indent="-285750">
              <a:buFont typeface="Arial"/>
              <a:buChar char="•"/>
            </a:pPr>
            <a:r>
              <a:rPr lang="en-US" sz="2800">
                <a:cs typeface="Arial"/>
              </a:rPr>
              <a:t>Expand to Graduate &amp; Undergraduate Levels</a:t>
            </a:r>
          </a:p>
          <a:p>
            <a:pPr marL="285750" indent="-285750">
              <a:buFont typeface="Arial"/>
              <a:buChar char="•"/>
            </a:pPr>
            <a:r>
              <a:rPr lang="en-US" sz="2800">
                <a:cs typeface="Arial"/>
              </a:rPr>
              <a:t>Incorporate Real-Time Interaction</a:t>
            </a:r>
          </a:p>
          <a:p>
            <a:pPr marL="285750" indent="-285750">
              <a:buFont typeface="Arial"/>
              <a:buChar char="•"/>
            </a:pPr>
            <a:r>
              <a:rPr lang="en-US" sz="2800">
                <a:cs typeface="Arial"/>
              </a:rPr>
              <a:t>Flexible Learning Modalities</a:t>
            </a:r>
            <a:endParaRPr lang="en-US"/>
          </a:p>
          <a:p>
            <a:pPr lvl="0">
              <a:buFont typeface=""/>
              <a:buChar char="•"/>
            </a:pPr>
            <a:endParaRPr lang="en-US" sz="2800">
              <a:cs typeface="Arial"/>
            </a:endParaRPr>
          </a:p>
        </p:txBody>
      </p:sp>
      <p:sp>
        <p:nvSpPr>
          <p:cNvPr id="6" name="TextBox 5">
            <a:extLst>
              <a:ext uri="{FF2B5EF4-FFF2-40B4-BE49-F238E27FC236}">
                <a16:creationId xmlns:a16="http://schemas.microsoft.com/office/drawing/2014/main" id="{58CC10D2-FC64-CD17-296B-0D24EBEDCF34}"/>
              </a:ext>
            </a:extLst>
          </p:cNvPr>
          <p:cNvSpPr txBox="1"/>
          <p:nvPr/>
        </p:nvSpPr>
        <p:spPr>
          <a:xfrm>
            <a:off x="10587789" y="5430252"/>
            <a:ext cx="962527" cy="130343"/>
          </a:xfrm>
          <a:prstGeom prst="rect">
            <a:avLst/>
          </a:prstGeom>
        </p:spPr>
        <p:txBody>
          <a:bodyPr>
            <a:normAutofit fontScale="25000" lnSpcReduction="20000"/>
          </a:bodyPr>
          <a:lstStyle/>
          <a:p>
            <a:r>
              <a:rPr lang="en-US"/>
              <a:t>ThePhoto by PhotoAuthor is licensed under CCYYSA.</a:t>
            </a:r>
          </a:p>
        </p:txBody>
      </p:sp>
    </p:spTree>
    <p:extLst>
      <p:ext uri="{BB962C8B-B14F-4D97-AF65-F5344CB8AC3E}">
        <p14:creationId xmlns:p14="http://schemas.microsoft.com/office/powerpoint/2010/main" val="1473985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1F0A-4CDB-9A80-7E41-7626A4680395}"/>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A8EE04CB-1211-0CB5-8712-84378C384FEC}"/>
              </a:ext>
            </a:extLst>
          </p:cNvPr>
          <p:cNvSpPr>
            <a:spLocks noGrp="1"/>
          </p:cNvSpPr>
          <p:nvPr>
            <p:ph idx="1"/>
          </p:nvPr>
        </p:nvSpPr>
        <p:spPr>
          <a:xfrm>
            <a:off x="771525" y="1432960"/>
            <a:ext cx="10515600" cy="3992079"/>
          </a:xfrm>
        </p:spPr>
        <p:txBody>
          <a:bodyPr>
            <a:normAutofit lnSpcReduction="10000"/>
          </a:bodyPr>
          <a:lstStyle/>
          <a:p>
            <a:pPr marL="457200" marR="0" indent="-45720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Arial" panose="020B0604020202020204" pitchFamily="34" charset="0"/>
              </a:rPr>
              <a:t>American Association of Colleges of Nursing (2021). The Essentials: Core Competencies for Professional Nursing Education. AACN</a:t>
            </a:r>
          </a:p>
          <a:p>
            <a:pPr marL="457200" marR="0" indent="-45720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Arial" panose="020B0604020202020204" pitchFamily="34" charset="0"/>
              </a:rPr>
              <a:t>American Association of Colleges of Nursing (2023). Guiding Principles for competency-based education and assessment. AACN</a:t>
            </a:r>
          </a:p>
          <a:p>
            <a:pPr marL="457200" indent="-457200">
              <a:lnSpc>
                <a:spcPct val="107000"/>
              </a:lnSpc>
              <a:spcBef>
                <a:spcPts val="0"/>
              </a:spcBef>
              <a:spcAft>
                <a:spcPts val="800"/>
              </a:spcAft>
            </a:pPr>
            <a:r>
              <a:rPr lang="en-US" sz="1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Center for Telehealth Innovation Education Research (2020-2024). Retrieved from </a:t>
            </a:r>
            <a:r>
              <a:rPr lang="en-US" sz="1800" kern="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https://telehealtheducation-ctier.com/national-telehealth-toolkit-for-educators/</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457200" indent="-457200">
              <a:lnSpc>
                <a:spcPct val="107000"/>
              </a:lnSpc>
              <a:spcBef>
                <a:spcPts val="0"/>
              </a:spcBef>
              <a:spcAft>
                <a:spcPts val="800"/>
              </a:spcAft>
            </a:pPr>
            <a:r>
              <a:rPr lang="en-US" sz="18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Gibson, N., Arends, R., Voss, J., </a:t>
            </a:r>
            <a:r>
              <a:rPr lang="en-US" sz="1800" kern="1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Marckstadt</a:t>
            </a:r>
            <a:r>
              <a:rPr lang="en-US" sz="1800" kern="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 &amp; Nissen, M. (2020). Reinforcing Telehealth Competence Through Nurse Practitioner Student Clinical Experiences. Journal of Nursing Education, 59, (7). </a:t>
            </a:r>
            <a:r>
              <a:rPr lang="en-US" sz="1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doi:10.3928/01484834-20200617-12</a:t>
            </a:r>
            <a:endParaRPr lang="en-US" sz="1800" kern="100">
              <a:effectLst/>
              <a:latin typeface="Calibri" panose="020F050202020403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spcAft>
                <a:spcPts val="800"/>
              </a:spcAft>
            </a:pPr>
            <a:r>
              <a:rPr lang="en-US" sz="1800" kern="100" err="1">
                <a:solidFill>
                  <a:srgbClr val="212121"/>
                </a:solidFill>
                <a:effectLst/>
                <a:latin typeface="Calibri" panose="020F0502020204030204" pitchFamily="34" charset="0"/>
                <a:ea typeface="Yu Mincho" panose="02020400000000000000" pitchFamily="18" charset="-128"/>
                <a:cs typeface="Arial" panose="020B0604020202020204" pitchFamily="34" charset="0"/>
              </a:rPr>
              <a:t>Wamsley</a:t>
            </a:r>
            <a:r>
              <a:rPr lang="en-US" sz="1800" kern="100">
                <a:solidFill>
                  <a:srgbClr val="212121"/>
                </a:solidFill>
                <a:effectLst/>
                <a:latin typeface="Calibri" panose="020F0502020204030204" pitchFamily="34" charset="0"/>
                <a:ea typeface="Yu Mincho" panose="02020400000000000000" pitchFamily="18" charset="-128"/>
                <a:cs typeface="Arial" panose="020B0604020202020204" pitchFamily="34" charset="0"/>
              </a:rPr>
              <a:t>, M., Cornejo, L., </a:t>
            </a:r>
            <a:r>
              <a:rPr lang="en-US" sz="1800" kern="100" err="1">
                <a:solidFill>
                  <a:srgbClr val="212121"/>
                </a:solidFill>
                <a:effectLst/>
                <a:latin typeface="Calibri" panose="020F0502020204030204" pitchFamily="34" charset="0"/>
                <a:ea typeface="Yu Mincho" panose="02020400000000000000" pitchFamily="18" charset="-128"/>
                <a:cs typeface="Arial" panose="020B0604020202020204" pitchFamily="34" charset="0"/>
              </a:rPr>
              <a:t>Kryzhanovskaya</a:t>
            </a:r>
            <a:r>
              <a:rPr lang="en-US" sz="1800" kern="100">
                <a:solidFill>
                  <a:srgbClr val="212121"/>
                </a:solidFill>
                <a:effectLst/>
                <a:latin typeface="Calibri" panose="020F0502020204030204" pitchFamily="34" charset="0"/>
                <a:ea typeface="Yu Mincho" panose="02020400000000000000" pitchFamily="18" charset="-128"/>
                <a:cs typeface="Arial" panose="020B0604020202020204" pitchFamily="34" charset="0"/>
              </a:rPr>
              <a:t>, I., Lin, B. W., Sullivan, J., Yoder, J., &amp; Ziv, T. (2021). Best practices for integrating medical students into telehealth visits. </a:t>
            </a:r>
            <a:r>
              <a:rPr lang="en-US" sz="1800" i="1" kern="100">
                <a:effectLst/>
                <a:latin typeface="Calibri" panose="020F0502020204030204" pitchFamily="34" charset="0"/>
                <a:ea typeface="Yu Mincho" panose="02020400000000000000" pitchFamily="18" charset="-128"/>
                <a:cs typeface="Arial" panose="020B0604020202020204" pitchFamily="34" charset="0"/>
              </a:rPr>
              <a:t>Journal of Medical Internet Research Medical Education</a:t>
            </a:r>
            <a:r>
              <a:rPr lang="en-US" sz="1800" kern="100">
                <a:effectLst/>
                <a:latin typeface="Calibri" panose="020F0502020204030204" pitchFamily="34" charset="0"/>
                <a:ea typeface="Yu Mincho" panose="02020400000000000000" pitchFamily="18" charset="-128"/>
                <a:cs typeface="Arial" panose="020B0604020202020204" pitchFamily="34" charset="0"/>
              </a:rPr>
              <a:t>, </a:t>
            </a:r>
            <a:r>
              <a:rPr lang="en-US" sz="1800" i="1" kern="100">
                <a:effectLst/>
                <a:latin typeface="Calibri" panose="020F0502020204030204" pitchFamily="34" charset="0"/>
                <a:ea typeface="Yu Mincho" panose="02020400000000000000" pitchFamily="18" charset="-128"/>
                <a:cs typeface="Arial" panose="020B0604020202020204" pitchFamily="34" charset="0"/>
              </a:rPr>
              <a:t>7</a:t>
            </a:r>
            <a:r>
              <a:rPr lang="en-US" sz="1800" kern="100">
                <a:effectLst/>
                <a:latin typeface="Calibri" panose="020F0502020204030204" pitchFamily="34" charset="0"/>
                <a:ea typeface="Yu Mincho" panose="02020400000000000000" pitchFamily="18" charset="-128"/>
                <a:cs typeface="Arial" panose="020B0604020202020204" pitchFamily="34" charset="0"/>
              </a:rPr>
              <a:t>(2), e27877. </a:t>
            </a:r>
            <a:r>
              <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https://doi.org/10.2196/27877</a:t>
            </a:r>
            <a:endParaRPr lang="en-US" sz="1800" u="sng" kern="10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7" name="Rectangle 5">
            <a:extLst>
              <a:ext uri="{FF2B5EF4-FFF2-40B4-BE49-F238E27FC236}">
                <a16:creationId xmlns:a16="http://schemas.microsoft.com/office/drawing/2014/main" id="{49139731-F4AB-D437-B761-FD248962182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1988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4D84-AB04-BB18-6CCE-5BFB065A151C}"/>
              </a:ext>
            </a:extLst>
          </p:cNvPr>
          <p:cNvSpPr>
            <a:spLocks noGrp="1"/>
          </p:cNvSpPr>
          <p:nvPr>
            <p:ph type="title"/>
          </p:nvPr>
        </p:nvSpPr>
        <p:spPr/>
        <p:txBody>
          <a:bodyPr/>
          <a:lstStyle/>
          <a:p>
            <a:pPr algn="ctr"/>
            <a:r>
              <a:rPr lang="en-US">
                <a:latin typeface="Impact"/>
              </a:rPr>
              <a:t>Any Questions?</a:t>
            </a:r>
          </a:p>
        </p:txBody>
      </p:sp>
      <p:pic>
        <p:nvPicPr>
          <p:cNvPr id="5" name="Content Placeholder 4" descr="Person in telemedicine call">
            <a:extLst>
              <a:ext uri="{FF2B5EF4-FFF2-40B4-BE49-F238E27FC236}">
                <a16:creationId xmlns:a16="http://schemas.microsoft.com/office/drawing/2014/main" id="{8E7FABF1-8C41-3D9C-50FA-451472C21EBD}"/>
              </a:ext>
            </a:extLst>
          </p:cNvPr>
          <p:cNvPicPr>
            <a:picLocks noGrp="1" noChangeAspect="1"/>
          </p:cNvPicPr>
          <p:nvPr>
            <p:ph idx="4294967295"/>
          </p:nvPr>
        </p:nvPicPr>
        <p:blipFill>
          <a:blip r:embed="rId3">
            <a:alphaModFix amt="11000"/>
          </a:blip>
          <a:stretch>
            <a:fillRect/>
          </a:stretch>
        </p:blipFill>
        <p:spPr>
          <a:xfrm>
            <a:off x="224107" y="161565"/>
            <a:ext cx="11763375" cy="6534150"/>
          </a:xfrm>
          <a:effectLst>
            <a:outerShdw blurRad="50800" dist="50800" dir="5400000" algn="ctr" rotWithShape="0">
              <a:srgbClr val="000000">
                <a:alpha val="55000"/>
              </a:srgbClr>
            </a:outerShdw>
          </a:effectLst>
        </p:spPr>
      </p:pic>
    </p:spTree>
    <p:extLst>
      <p:ext uri="{BB962C8B-B14F-4D97-AF65-F5344CB8AC3E}">
        <p14:creationId xmlns:p14="http://schemas.microsoft.com/office/powerpoint/2010/main" val="3178415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07AB-FEC2-C489-A2D6-DCC16E220979}"/>
              </a:ext>
            </a:extLst>
          </p:cNvPr>
          <p:cNvSpPr>
            <a:spLocks noGrp="1"/>
          </p:cNvSpPr>
          <p:nvPr>
            <p:ph type="title"/>
          </p:nvPr>
        </p:nvSpPr>
        <p:spPr/>
        <p:txBody>
          <a:bodyPr>
            <a:normAutofit/>
          </a:bodyPr>
          <a:lstStyle/>
          <a:p>
            <a:pPr algn="ctr"/>
            <a:r>
              <a:rPr lang="en-US" sz="6000"/>
              <a:t>Meet the Team</a:t>
            </a:r>
          </a:p>
        </p:txBody>
      </p:sp>
      <p:graphicFrame>
        <p:nvGraphicFramePr>
          <p:cNvPr id="4" name="Content Placeholder 3">
            <a:extLst>
              <a:ext uri="{FF2B5EF4-FFF2-40B4-BE49-F238E27FC236}">
                <a16:creationId xmlns:a16="http://schemas.microsoft.com/office/drawing/2014/main" id="{25ABE732-1415-032C-1F36-509140AE6545}"/>
              </a:ext>
            </a:extLst>
          </p:cNvPr>
          <p:cNvGraphicFramePr>
            <a:graphicFrameLocks noGrp="1"/>
          </p:cNvGraphicFramePr>
          <p:nvPr>
            <p:ph idx="1"/>
            <p:extLst>
              <p:ext uri="{D42A27DB-BD31-4B8C-83A1-F6EECF244321}">
                <p14:modId xmlns:p14="http://schemas.microsoft.com/office/powerpoint/2010/main" val="566731853"/>
              </p:ext>
            </p:extLst>
          </p:nvPr>
        </p:nvGraphicFramePr>
        <p:xfrm>
          <a:off x="704850" y="1485901"/>
          <a:ext cx="10515600" cy="4400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5311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4FC6-FE3D-7B45-84BE-3C726AB1D86B}"/>
              </a:ext>
            </a:extLst>
          </p:cNvPr>
          <p:cNvSpPr>
            <a:spLocks noGrp="1"/>
          </p:cNvSpPr>
          <p:nvPr>
            <p:ph type="title"/>
          </p:nvPr>
        </p:nvSpPr>
        <p:spPr/>
        <p:txBody>
          <a:bodyPr/>
          <a:lstStyle/>
          <a:p>
            <a:r>
              <a:rPr lang="en-US"/>
              <a:t>Thank You!</a:t>
            </a:r>
          </a:p>
        </p:txBody>
      </p:sp>
      <p:sp>
        <p:nvSpPr>
          <p:cNvPr id="5" name="Text Placeholder 4">
            <a:extLst>
              <a:ext uri="{FF2B5EF4-FFF2-40B4-BE49-F238E27FC236}">
                <a16:creationId xmlns:a16="http://schemas.microsoft.com/office/drawing/2014/main" id="{337F9DAD-3391-1499-BB7C-32ACDB8B6B69}"/>
              </a:ext>
            </a:extLst>
          </p:cNvPr>
          <p:cNvSpPr>
            <a:spLocks noGrp="1"/>
          </p:cNvSpPr>
          <p:nvPr>
            <p:ph type="body" idx="1"/>
          </p:nvPr>
        </p:nvSpPr>
        <p:spPr/>
        <p:txBody>
          <a:bodyPr/>
          <a:lstStyle/>
          <a:p>
            <a:r>
              <a:rPr lang="en-US"/>
              <a:t>Dr. Pate (</a:t>
            </a:r>
            <a:r>
              <a:rPr lang="en-US">
                <a:hlinkClick r:id="rId3">
                  <a:extLst>
                    <a:ext uri="{A12FA001-AC4F-418D-AE19-62706E023703}">
                      <ahyp:hlinkClr xmlns:ahyp="http://schemas.microsoft.com/office/drawing/2018/hyperlinkcolor" val="tx"/>
                    </a:ext>
                  </a:extLst>
                </a:hlinkClick>
              </a:rPr>
              <a:t>LBPate9@mailbox.sc.edu</a:t>
            </a:r>
            <a:r>
              <a:rPr lang="en-US"/>
              <a:t>)</a:t>
            </a:r>
          </a:p>
          <a:p>
            <a:r>
              <a:rPr lang="en-US"/>
              <a:t>Dr. </a:t>
            </a:r>
            <a:r>
              <a:rPr lang="en-US" err="1"/>
              <a:t>Dievendorf</a:t>
            </a:r>
            <a:r>
              <a:rPr lang="en-US"/>
              <a:t> (</a:t>
            </a:r>
            <a:r>
              <a:rPr lang="nl-NL">
                <a:hlinkClick r:id="rId4">
                  <a:extLst>
                    <a:ext uri="{A12FA001-AC4F-418D-AE19-62706E023703}">
                      <ahyp:hlinkClr xmlns:ahyp="http://schemas.microsoft.com/office/drawing/2018/hyperlinkcolor" val="tx"/>
                    </a:ext>
                  </a:extLst>
                </a:hlinkClick>
              </a:rPr>
              <a:t>adievend@sc.edu</a:t>
            </a:r>
            <a:r>
              <a:rPr lang="nl-NL"/>
              <a:t>). </a:t>
            </a:r>
            <a:endParaRPr lang="en-US"/>
          </a:p>
        </p:txBody>
      </p:sp>
    </p:spTree>
    <p:extLst>
      <p:ext uri="{BB962C8B-B14F-4D97-AF65-F5344CB8AC3E}">
        <p14:creationId xmlns:p14="http://schemas.microsoft.com/office/powerpoint/2010/main" val="3387642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07AB-FEC2-C489-A2D6-DCC16E220979}"/>
              </a:ext>
            </a:extLst>
          </p:cNvPr>
          <p:cNvSpPr>
            <a:spLocks noGrp="1"/>
          </p:cNvSpPr>
          <p:nvPr>
            <p:ph type="title"/>
          </p:nvPr>
        </p:nvSpPr>
        <p:spPr>
          <a:xfrm>
            <a:off x="838200" y="365125"/>
            <a:ext cx="10515600" cy="1325563"/>
          </a:xfrm>
        </p:spPr>
        <p:txBody>
          <a:bodyPr anchor="ctr">
            <a:normAutofit/>
          </a:bodyPr>
          <a:lstStyle/>
          <a:p>
            <a:r>
              <a:rPr lang="en-US"/>
              <a:t>Advisory board</a:t>
            </a:r>
          </a:p>
        </p:txBody>
      </p:sp>
      <p:sp>
        <p:nvSpPr>
          <p:cNvPr id="3" name="Content Placeholder 2">
            <a:extLst>
              <a:ext uri="{FF2B5EF4-FFF2-40B4-BE49-F238E27FC236}">
                <a16:creationId xmlns:a16="http://schemas.microsoft.com/office/drawing/2014/main" id="{BAC179DB-404A-CDED-2D81-88F3EA336AC9}"/>
              </a:ext>
            </a:extLst>
          </p:cNvPr>
          <p:cNvSpPr>
            <a:spLocks noGrp="1"/>
          </p:cNvSpPr>
          <p:nvPr>
            <p:ph idx="1"/>
          </p:nvPr>
        </p:nvSpPr>
        <p:spPr>
          <a:xfrm>
            <a:off x="838200" y="1825625"/>
            <a:ext cx="10515600" cy="3992079"/>
          </a:xfrm>
        </p:spPr>
        <p:txBody>
          <a:bodyPr>
            <a:normAutofit/>
          </a:bodyPr>
          <a:lstStyle/>
          <a:p>
            <a:r>
              <a:rPr lang="en-US"/>
              <a:t>Brandon Boyd, APRN, FNP-C</a:t>
            </a:r>
          </a:p>
          <a:p>
            <a:r>
              <a:rPr lang="en-US"/>
              <a:t>Tara Smalls, DNP, APRN, FNP-C, PMHNP-C</a:t>
            </a:r>
          </a:p>
          <a:p>
            <a:r>
              <a:rPr lang="en-US"/>
              <a:t>Hannah Collins, DNP-FNP Student</a:t>
            </a:r>
          </a:p>
          <a:p>
            <a:r>
              <a:rPr lang="en-US"/>
              <a:t>Katherine Jacobs, BSN Honors Student</a:t>
            </a:r>
          </a:p>
        </p:txBody>
      </p:sp>
    </p:spTree>
    <p:extLst>
      <p:ext uri="{BB962C8B-B14F-4D97-AF65-F5344CB8AC3E}">
        <p14:creationId xmlns:p14="http://schemas.microsoft.com/office/powerpoint/2010/main" val="1549702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8F21-74E9-1168-C6FF-8518326E63C7}"/>
              </a:ext>
            </a:extLst>
          </p:cNvPr>
          <p:cNvSpPr>
            <a:spLocks noGrp="1"/>
          </p:cNvSpPr>
          <p:nvPr>
            <p:ph type="title"/>
          </p:nvPr>
        </p:nvSpPr>
        <p:spPr/>
        <p:txBody>
          <a:bodyPr/>
          <a:lstStyle/>
          <a:p>
            <a:r>
              <a:rPr lang="en-US"/>
              <a:t>Standards</a:t>
            </a:r>
          </a:p>
        </p:txBody>
      </p:sp>
      <p:graphicFrame>
        <p:nvGraphicFramePr>
          <p:cNvPr id="7" name="Content Placeholder 2">
            <a:extLst>
              <a:ext uri="{FF2B5EF4-FFF2-40B4-BE49-F238E27FC236}">
                <a16:creationId xmlns:a16="http://schemas.microsoft.com/office/drawing/2014/main" id="{5F4B04D8-1F42-B570-811A-F8245A920648}"/>
              </a:ext>
            </a:extLst>
          </p:cNvPr>
          <p:cNvGraphicFramePr>
            <a:graphicFrameLocks noGrp="1"/>
          </p:cNvGraphicFramePr>
          <p:nvPr>
            <p:ph idx="1"/>
            <p:extLst>
              <p:ext uri="{D42A27DB-BD31-4B8C-83A1-F6EECF244321}">
                <p14:modId xmlns:p14="http://schemas.microsoft.com/office/powerpoint/2010/main" val="303205002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9637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66D5-4A13-6A1C-FDB3-29B215CAC4CE}"/>
              </a:ext>
            </a:extLst>
          </p:cNvPr>
          <p:cNvSpPr>
            <a:spLocks noGrp="1"/>
          </p:cNvSpPr>
          <p:nvPr>
            <p:ph type="title"/>
          </p:nvPr>
        </p:nvSpPr>
        <p:spPr>
          <a:xfrm>
            <a:off x="838200" y="365125"/>
            <a:ext cx="10515600" cy="1325563"/>
          </a:xfrm>
        </p:spPr>
        <p:txBody>
          <a:bodyPr anchor="ctr">
            <a:normAutofit/>
          </a:bodyPr>
          <a:lstStyle/>
          <a:p>
            <a:r>
              <a:rPr lang="en-US"/>
              <a:t>Asynchronous online learning</a:t>
            </a:r>
          </a:p>
        </p:txBody>
      </p:sp>
      <p:pic>
        <p:nvPicPr>
          <p:cNvPr id="5" name="Content Placeholder 4" descr="Adult working at laptop with headphones">
            <a:extLst>
              <a:ext uri="{FF2B5EF4-FFF2-40B4-BE49-F238E27FC236}">
                <a16:creationId xmlns:a16="http://schemas.microsoft.com/office/drawing/2014/main" id="{E71099C0-B006-92C4-5B29-CD3FCA0BB8AB}"/>
              </a:ext>
            </a:extLst>
          </p:cNvPr>
          <p:cNvPicPr>
            <a:picLocks noGrp="1" noChangeAspect="1"/>
          </p:cNvPicPr>
          <p:nvPr>
            <p:ph idx="1"/>
          </p:nvPr>
        </p:nvPicPr>
        <p:blipFill>
          <a:blip r:embed="rId3"/>
          <a:srcRect t="8080" b="35046"/>
          <a:stretch/>
        </p:blipFill>
        <p:spPr>
          <a:xfrm>
            <a:off x="838200" y="1825625"/>
            <a:ext cx="10515600" cy="3992079"/>
          </a:xfrm>
          <a:noFill/>
        </p:spPr>
      </p:pic>
    </p:spTree>
    <p:extLst>
      <p:ext uri="{BB962C8B-B14F-4D97-AF65-F5344CB8AC3E}">
        <p14:creationId xmlns:p14="http://schemas.microsoft.com/office/powerpoint/2010/main" val="140794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07AB-FEC2-C489-A2D6-DCC16E220979}"/>
              </a:ext>
            </a:extLst>
          </p:cNvPr>
          <p:cNvSpPr>
            <a:spLocks noGrp="1"/>
          </p:cNvSpPr>
          <p:nvPr>
            <p:ph type="title"/>
          </p:nvPr>
        </p:nvSpPr>
        <p:spPr>
          <a:xfrm>
            <a:off x="838200" y="365125"/>
            <a:ext cx="10515600" cy="1325563"/>
          </a:xfrm>
        </p:spPr>
        <p:txBody>
          <a:bodyPr anchor="ctr">
            <a:normAutofit/>
          </a:bodyPr>
          <a:lstStyle/>
          <a:p>
            <a:r>
              <a:rPr lang="en-US"/>
              <a:t>What is </a:t>
            </a:r>
            <a:r>
              <a:rPr lang="en-US" err="1"/>
              <a:t>cbe</a:t>
            </a:r>
            <a:r>
              <a:rPr lang="en-US"/>
              <a:t>?</a:t>
            </a:r>
          </a:p>
        </p:txBody>
      </p:sp>
      <p:pic>
        <p:nvPicPr>
          <p:cNvPr id="5" name="Picture 4" descr="Wood human figure">
            <a:extLst>
              <a:ext uri="{FF2B5EF4-FFF2-40B4-BE49-F238E27FC236}">
                <a16:creationId xmlns:a16="http://schemas.microsoft.com/office/drawing/2014/main" id="{80C2CBF1-6849-923D-AE72-B586D84F9475}"/>
              </a:ext>
            </a:extLst>
          </p:cNvPr>
          <p:cNvPicPr>
            <a:picLocks noChangeAspect="1"/>
          </p:cNvPicPr>
          <p:nvPr/>
        </p:nvPicPr>
        <p:blipFill rotWithShape="1">
          <a:blip r:embed="rId3"/>
          <a:srcRect b="43126"/>
          <a:stretch/>
        </p:blipFill>
        <p:spPr>
          <a:xfrm>
            <a:off x="838200" y="1825625"/>
            <a:ext cx="10515600" cy="3992079"/>
          </a:xfrm>
          <a:prstGeom prst="rect">
            <a:avLst/>
          </a:prstGeom>
          <a:noFill/>
        </p:spPr>
      </p:pic>
      <p:sp>
        <p:nvSpPr>
          <p:cNvPr id="4" name="TextBox 3">
            <a:extLst>
              <a:ext uri="{FF2B5EF4-FFF2-40B4-BE49-F238E27FC236}">
                <a16:creationId xmlns:a16="http://schemas.microsoft.com/office/drawing/2014/main" id="{57FEC512-EEED-F333-0862-FB85710B8258}"/>
              </a:ext>
            </a:extLst>
          </p:cNvPr>
          <p:cNvSpPr txBox="1"/>
          <p:nvPr/>
        </p:nvSpPr>
        <p:spPr>
          <a:xfrm>
            <a:off x="6096000" y="2324560"/>
            <a:ext cx="5156200" cy="2677656"/>
          </a:xfrm>
          <a:prstGeom prst="rect">
            <a:avLst/>
          </a:prstGeom>
          <a:noFill/>
        </p:spPr>
        <p:txBody>
          <a:bodyPr wrap="square" rtlCol="0">
            <a:spAutoFit/>
          </a:bodyPr>
          <a:lstStyle/>
          <a:p>
            <a:pPr algn="ctr"/>
            <a:r>
              <a:rPr lang="en-US" sz="2100"/>
              <a:t>“A system of instruction, assessment, feedback, self-reflection, and academic reporting that is based on students demonstrating that they have learned the knowledge, attitudes, motivations, self-perceptions, and skills expected of them as they progress through their education.” (AACN, 2021)</a:t>
            </a:r>
          </a:p>
        </p:txBody>
      </p:sp>
    </p:spTree>
    <p:extLst>
      <p:ext uri="{BB962C8B-B14F-4D97-AF65-F5344CB8AC3E}">
        <p14:creationId xmlns:p14="http://schemas.microsoft.com/office/powerpoint/2010/main" val="445798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F4D3-B045-1A82-F418-E54767759B87}"/>
              </a:ext>
            </a:extLst>
          </p:cNvPr>
          <p:cNvSpPr>
            <a:spLocks noGrp="1"/>
          </p:cNvSpPr>
          <p:nvPr>
            <p:ph type="title"/>
          </p:nvPr>
        </p:nvSpPr>
        <p:spPr>
          <a:xfrm>
            <a:off x="838200" y="365125"/>
            <a:ext cx="10515600" cy="1325563"/>
          </a:xfrm>
        </p:spPr>
        <p:txBody>
          <a:bodyPr anchor="ctr">
            <a:normAutofit/>
          </a:bodyPr>
          <a:lstStyle/>
          <a:p>
            <a:r>
              <a:rPr lang="en-US"/>
              <a:t>The challenge</a:t>
            </a:r>
          </a:p>
        </p:txBody>
      </p:sp>
      <p:sp>
        <p:nvSpPr>
          <p:cNvPr id="2055" name="Content Placeholder 3">
            <a:extLst>
              <a:ext uri="{FF2B5EF4-FFF2-40B4-BE49-F238E27FC236}">
                <a16:creationId xmlns:a16="http://schemas.microsoft.com/office/drawing/2014/main" id="{3F33FA82-878F-49DB-139F-A5B62E63AEBA}"/>
              </a:ext>
            </a:extLst>
          </p:cNvPr>
          <p:cNvSpPr>
            <a:spLocks noGrp="1"/>
          </p:cNvSpPr>
          <p:nvPr>
            <p:ph sz="half" idx="1"/>
          </p:nvPr>
        </p:nvSpPr>
        <p:spPr>
          <a:xfrm>
            <a:off x="838200" y="1825625"/>
            <a:ext cx="5181600" cy="4043761"/>
          </a:xfrm>
        </p:spPr>
        <p:txBody>
          <a:bodyPr>
            <a:normAutofit/>
          </a:bodyPr>
          <a:lstStyle/>
          <a:p>
            <a:r>
              <a:rPr lang="en-US"/>
              <a:t>Curriculum mapping</a:t>
            </a:r>
          </a:p>
          <a:p>
            <a:r>
              <a:rPr lang="en-US"/>
              <a:t>Detailed look into course and program objectives</a:t>
            </a:r>
          </a:p>
          <a:p>
            <a:r>
              <a:rPr lang="en-US"/>
              <a:t>Community Partner Input </a:t>
            </a:r>
          </a:p>
          <a:p>
            <a:pPr lvl="1"/>
            <a:endParaRPr lang="en-US" sz="2800"/>
          </a:p>
          <a:p>
            <a:endParaRPr lang="en-US"/>
          </a:p>
        </p:txBody>
      </p:sp>
      <p:pic>
        <p:nvPicPr>
          <p:cNvPr id="2050" name="Picture 2" descr="2,500+ Difficult Task Stock Illustrations, Royalty-Free Vector ...">
            <a:extLst>
              <a:ext uri="{FF2B5EF4-FFF2-40B4-BE49-F238E27FC236}">
                <a16:creationId xmlns:a16="http://schemas.microsoft.com/office/drawing/2014/main" id="{4BDDF3AC-7C0B-2B5A-79D5-BFACC496E96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172200" y="1904405"/>
            <a:ext cx="5181600" cy="3886200"/>
          </a:xfrm>
          <a:prstGeom prst="rect">
            <a:avLst/>
          </a:prstGeom>
          <a:noFill/>
        </p:spPr>
      </p:pic>
    </p:spTree>
    <p:extLst>
      <p:ext uri="{BB962C8B-B14F-4D97-AF65-F5344CB8AC3E}">
        <p14:creationId xmlns:p14="http://schemas.microsoft.com/office/powerpoint/2010/main" val="824538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75609B-CABF-C059-677B-A70C0A96EE50}"/>
              </a:ext>
            </a:extLst>
          </p:cNvPr>
          <p:cNvSpPr>
            <a:spLocks noGrp="1"/>
          </p:cNvSpPr>
          <p:nvPr>
            <p:ph type="title"/>
          </p:nvPr>
        </p:nvSpPr>
        <p:spPr>
          <a:xfrm>
            <a:off x="838200" y="365125"/>
            <a:ext cx="10515600" cy="1325563"/>
          </a:xfrm>
        </p:spPr>
        <p:txBody>
          <a:bodyPr anchor="ctr">
            <a:normAutofit/>
          </a:bodyPr>
          <a:lstStyle/>
          <a:p>
            <a:r>
              <a:rPr lang="en-US"/>
              <a:t>solutions</a:t>
            </a:r>
          </a:p>
        </p:txBody>
      </p:sp>
      <p:pic>
        <p:nvPicPr>
          <p:cNvPr id="3" name="Picture 2" descr="A red puzzle piece on a grey surface&#10;&#10;Description automatically generated">
            <a:extLst>
              <a:ext uri="{FF2B5EF4-FFF2-40B4-BE49-F238E27FC236}">
                <a16:creationId xmlns:a16="http://schemas.microsoft.com/office/drawing/2014/main" id="{B6EB9FED-8856-7243-9744-8EDC97BBE7B4}"/>
              </a:ext>
            </a:extLst>
          </p:cNvPr>
          <p:cNvPicPr>
            <a:picLocks noChangeAspect="1"/>
          </p:cNvPicPr>
          <p:nvPr/>
        </p:nvPicPr>
        <p:blipFill>
          <a:blip r:embed="rId3">
            <a:extLst>
              <a:ext uri="{837473B0-CC2E-450A-ABE3-18F120FF3D39}">
                <a1611:picAttrSrcUrl xmlns:a1611="http://schemas.microsoft.com/office/drawing/2016/11/main" r:id="rId4"/>
              </a:ext>
            </a:extLst>
          </a:blip>
          <a:srcRect l="19485" r="13563" b="-1"/>
          <a:stretch/>
        </p:blipFill>
        <p:spPr>
          <a:xfrm>
            <a:off x="838200" y="1825625"/>
            <a:ext cx="5181600" cy="4043761"/>
          </a:xfrm>
          <a:prstGeom prst="rect">
            <a:avLst/>
          </a:prstGeom>
          <a:noFill/>
        </p:spPr>
      </p:pic>
      <p:sp>
        <p:nvSpPr>
          <p:cNvPr id="13" name="Content Placeholder 3">
            <a:extLst>
              <a:ext uri="{FF2B5EF4-FFF2-40B4-BE49-F238E27FC236}">
                <a16:creationId xmlns:a16="http://schemas.microsoft.com/office/drawing/2014/main" id="{36DBC01B-0914-4749-BFE3-700F53426143}"/>
              </a:ext>
            </a:extLst>
          </p:cNvPr>
          <p:cNvSpPr>
            <a:spLocks noGrp="1"/>
          </p:cNvSpPr>
          <p:nvPr>
            <p:ph sz="half" idx="2"/>
          </p:nvPr>
        </p:nvSpPr>
        <p:spPr>
          <a:xfrm>
            <a:off x="6172200" y="1825625"/>
            <a:ext cx="5181600" cy="4043761"/>
          </a:xfrm>
        </p:spPr>
        <p:txBody>
          <a:bodyPr>
            <a:normAutofit/>
          </a:bodyPr>
          <a:lstStyle/>
          <a:p>
            <a:r>
              <a:rPr lang="en-US"/>
              <a:t>Simulation</a:t>
            </a:r>
          </a:p>
          <a:p>
            <a:r>
              <a:rPr lang="en-US"/>
              <a:t>Clinical Experiences</a:t>
            </a:r>
          </a:p>
          <a:p>
            <a:r>
              <a:rPr lang="en-US"/>
              <a:t>On-Campus Immersions</a:t>
            </a:r>
          </a:p>
        </p:txBody>
      </p:sp>
    </p:spTree>
    <p:extLst>
      <p:ext uri="{BB962C8B-B14F-4D97-AF65-F5344CB8AC3E}">
        <p14:creationId xmlns:p14="http://schemas.microsoft.com/office/powerpoint/2010/main" val="1738500948"/>
      </p:ext>
    </p:extLst>
  </p:cSld>
  <p:clrMapOvr>
    <a:masterClrMapping/>
  </p:clrMapOvr>
</p:sld>
</file>

<file path=ppt/theme/theme1.xml><?xml version="1.0" encoding="utf-8"?>
<a:theme xmlns:a="http://schemas.openxmlformats.org/drawingml/2006/main" name="UofSC Simple Theme">
  <a:themeElements>
    <a:clrScheme name="Custom 1">
      <a:dk1>
        <a:srgbClr val="000000"/>
      </a:dk1>
      <a:lt1>
        <a:srgbClr val="FFFFFF"/>
      </a:lt1>
      <a:dk2>
        <a:srgbClr val="73000A"/>
      </a:dk2>
      <a:lt2>
        <a:srgbClr val="E7E6E6"/>
      </a:lt2>
      <a:accent1>
        <a:srgbClr val="0D3841"/>
      </a:accent1>
      <a:accent2>
        <a:srgbClr val="E23B38"/>
      </a:accent2>
      <a:accent3>
        <a:srgbClr val="759005"/>
      </a:accent3>
      <a:accent4>
        <a:srgbClr val="FFF89E"/>
      </a:accent4>
      <a:accent5>
        <a:srgbClr val="3277B6"/>
      </a:accent5>
      <a:accent6>
        <a:srgbClr val="C1D832"/>
      </a:accent6>
      <a:hlink>
        <a:srgbClr val="73000A"/>
      </a:hlink>
      <a:folHlink>
        <a:srgbClr val="E23B3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c_nursing_powerpoint.potx  -  Read-Only" id="{0927D719-277A-4ADF-BF73-277D5B9C3719}" vid="{B427FF67-A911-4DDC-B1F1-C3C515A8B9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usc_nursing_powerpoint</Template>
  <TotalTime>0</TotalTime>
  <Words>3101</Words>
  <Application>Microsoft Office PowerPoint</Application>
  <PresentationFormat>Widescreen</PresentationFormat>
  <Paragraphs>264</Paragraphs>
  <Slides>30</Slides>
  <Notes>30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Aptos Narrow</vt:lpstr>
      <vt:lpstr>Arial</vt:lpstr>
      <vt:lpstr>Calibri</vt:lpstr>
      <vt:lpstr>Courier New</vt:lpstr>
      <vt:lpstr>Impact</vt:lpstr>
      <vt:lpstr>UofSC Simple Theme</vt:lpstr>
      <vt:lpstr>Integrating Creative Telehealth Simulations to Meet Advanced Practice Competencies</vt:lpstr>
      <vt:lpstr>Learning Outcomes</vt:lpstr>
      <vt:lpstr>Meet the Team</vt:lpstr>
      <vt:lpstr>Advisory board</vt:lpstr>
      <vt:lpstr>Standards</vt:lpstr>
      <vt:lpstr>Asynchronous online learning</vt:lpstr>
      <vt:lpstr>What is cbe?</vt:lpstr>
      <vt:lpstr>The challenge</vt:lpstr>
      <vt:lpstr>solutions</vt:lpstr>
      <vt:lpstr>Why Telehealth?</vt:lpstr>
      <vt:lpstr>Methods</vt:lpstr>
      <vt:lpstr>Steps</vt:lpstr>
      <vt:lpstr>Any Questions so far?</vt:lpstr>
      <vt:lpstr>Scenario </vt:lpstr>
      <vt:lpstr>Image of the Telehealth Room </vt:lpstr>
      <vt:lpstr>Example Video using the otoscope </vt:lpstr>
      <vt:lpstr>Outcomes and evaluation process</vt:lpstr>
      <vt:lpstr>SP Rubric to Provide Feedback </vt:lpstr>
      <vt:lpstr>Faculty Rubric To Provide Feedback </vt:lpstr>
      <vt:lpstr>Question 1 </vt:lpstr>
      <vt:lpstr>Question 2 </vt:lpstr>
      <vt:lpstr>Question 3 </vt:lpstr>
      <vt:lpstr>Question 4 </vt:lpstr>
      <vt:lpstr>Question 5 </vt:lpstr>
      <vt:lpstr>Qualitative Feedback: Students</vt:lpstr>
      <vt:lpstr>Framework to Expand beyond nursing</vt:lpstr>
      <vt:lpstr>Framework to Expand beyond nursing</vt:lpstr>
      <vt:lpstr>References</vt:lpstr>
      <vt:lpstr>Any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Herbert, Laura</dc:creator>
  <cp:lastModifiedBy>Pate, Leigh</cp:lastModifiedBy>
  <cp:revision>136</cp:revision>
  <dcterms:created xsi:type="dcterms:W3CDTF">2024-02-26T14:50:41Z</dcterms:created>
  <dcterms:modified xsi:type="dcterms:W3CDTF">2024-10-21T12:19:49Z</dcterms:modified>
</cp:coreProperties>
</file>